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7.png"/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5" Type="http://schemas.openxmlformats.org/officeDocument/2006/relationships/image" Target="../media/image70.png"/><Relationship Id="rId6" Type="http://schemas.openxmlformats.org/officeDocument/2006/relationships/image" Target="../media/image71.png"/><Relationship Id="rId7" Type="http://schemas.openxmlformats.org/officeDocument/2006/relationships/image" Target="../media/image7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7" Type="http://schemas.openxmlformats.org/officeDocument/2006/relationships/image" Target="../media/image35.png"/><Relationship Id="rId8" Type="http://schemas.openxmlformats.org/officeDocument/2006/relationships/image" Target="../media/image36.png"/><Relationship Id="rId9" Type="http://schemas.openxmlformats.org/officeDocument/2006/relationships/image" Target="../media/image37.png"/><Relationship Id="rId10" Type="http://schemas.openxmlformats.org/officeDocument/2006/relationships/image" Target="../media/image38.png"/><Relationship Id="rId11" Type="http://schemas.openxmlformats.org/officeDocument/2006/relationships/image" Target="../media/image39.png"/><Relationship Id="rId12" Type="http://schemas.openxmlformats.org/officeDocument/2006/relationships/image" Target="../media/image40.png"/><Relationship Id="rId13" Type="http://schemas.openxmlformats.org/officeDocument/2006/relationships/image" Target="../media/image41.png"/><Relationship Id="rId14" Type="http://schemas.openxmlformats.org/officeDocument/2006/relationships/image" Target="../media/image42.png"/><Relationship Id="rId15" Type="http://schemas.openxmlformats.org/officeDocument/2006/relationships/image" Target="../media/image43.png"/><Relationship Id="rId16" Type="http://schemas.openxmlformats.org/officeDocument/2006/relationships/image" Target="../media/image44.png"/><Relationship Id="rId17" Type="http://schemas.openxmlformats.org/officeDocument/2006/relationships/image" Target="../media/image45.png"/><Relationship Id="rId18" Type="http://schemas.openxmlformats.org/officeDocument/2006/relationships/image" Target="../media/image46.png"/><Relationship Id="rId19" Type="http://schemas.openxmlformats.org/officeDocument/2006/relationships/image" Target="../media/image47.png"/><Relationship Id="rId20" Type="http://schemas.openxmlformats.org/officeDocument/2006/relationships/image" Target="../media/image48.png"/><Relationship Id="rId21" Type="http://schemas.openxmlformats.org/officeDocument/2006/relationships/image" Target="../media/image49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png"/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7" Type="http://schemas.openxmlformats.org/officeDocument/2006/relationships/image" Target="../media/image55.png"/><Relationship Id="rId8" Type="http://schemas.openxmlformats.org/officeDocument/2006/relationships/image" Target="../media/image56.png"/><Relationship Id="rId9" Type="http://schemas.openxmlformats.org/officeDocument/2006/relationships/image" Target="../media/image57.png"/><Relationship Id="rId10" Type="http://schemas.openxmlformats.org/officeDocument/2006/relationships/image" Target="../media/image58.png"/><Relationship Id="rId11" Type="http://schemas.openxmlformats.org/officeDocument/2006/relationships/image" Target="../media/image59.png"/><Relationship Id="rId12" Type="http://schemas.openxmlformats.org/officeDocument/2006/relationships/image" Target="../media/image60.png"/><Relationship Id="rId13" Type="http://schemas.openxmlformats.org/officeDocument/2006/relationships/image" Target="../media/image61.png"/><Relationship Id="rId14" Type="http://schemas.openxmlformats.org/officeDocument/2006/relationships/image" Target="../media/image62.png"/><Relationship Id="rId15" Type="http://schemas.openxmlformats.org/officeDocument/2006/relationships/image" Target="../media/image63.png"/><Relationship Id="rId16" Type="http://schemas.openxmlformats.org/officeDocument/2006/relationships/image" Target="../media/image64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5.png"/><Relationship Id="rId3" Type="http://schemas.openxmlformats.org/officeDocument/2006/relationships/image" Target="../media/image66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art-0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580" y="548580"/>
            <a:ext cx="6675090" cy="778668"/>
          </a:xfrm>
          <a:prstGeom prst="rect">
            <a:avLst/>
          </a:prstGeom>
        </p:spPr>
      </p:pic>
      <p:pic>
        <p:nvPicPr>
          <p:cNvPr id="4" name="Picture 3" descr="art-0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580" y="1428750"/>
            <a:ext cx="868560" cy="868560"/>
          </a:xfrm>
          <a:prstGeom prst="rect">
            <a:avLst/>
          </a:prstGeom>
        </p:spPr>
      </p:pic>
      <p:pic>
        <p:nvPicPr>
          <p:cNvPr id="5" name="Picture 4" descr="art-0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6303" y="1479500"/>
            <a:ext cx="914400" cy="530274"/>
          </a:xfrm>
          <a:prstGeom prst="rect">
            <a:avLst/>
          </a:prstGeom>
        </p:spPr>
      </p:pic>
      <p:pic>
        <p:nvPicPr>
          <p:cNvPr id="6" name="Picture 5" descr="art-00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9717" y="1631900"/>
            <a:ext cx="685800" cy="397668"/>
          </a:xfrm>
          <a:prstGeom prst="rect">
            <a:avLst/>
          </a:prstGeom>
        </p:spPr>
      </p:pic>
      <p:pic>
        <p:nvPicPr>
          <p:cNvPr id="7" name="Picture 6" descr="art-00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5770" y="1476040"/>
            <a:ext cx="368571" cy="368571"/>
          </a:xfrm>
          <a:prstGeom prst="rect">
            <a:avLst/>
          </a:prstGeom>
        </p:spPr>
      </p:pic>
      <p:pic>
        <p:nvPicPr>
          <p:cNvPr id="8" name="Picture 7" descr="art-005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81169" y="1430773"/>
            <a:ext cx="265927" cy="265927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344588" y="1999142"/>
            <a:ext cx="3083074" cy="158023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786712" y="2003228"/>
            <a:ext cx="2555101" cy="92341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3999" b="1" i="0">
                <a:solidFill>
                  <a:srgbClr val="2D2A32"/>
                </a:solidFill>
                <a:latin typeface="Baloo 2"/>
              </a:rPr>
              <a:t>All About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95220" y="2417014"/>
            <a:ext cx="1568668" cy="119079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5400" b="1" i="0">
                <a:solidFill>
                  <a:srgbClr val="FF6B6B"/>
                </a:solidFill>
                <a:latin typeface="Baloo 2"/>
              </a:rPr>
              <a:t>ME!</a:t>
            </a:r>
          </a:p>
        </p:txBody>
      </p:sp>
      <p:pic>
        <p:nvPicPr>
          <p:cNvPr id="12" name="Picture 11" descr="art-006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97509" y="3638698"/>
            <a:ext cx="2377380" cy="14257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79430" y="3880413"/>
            <a:ext cx="6588442" cy="5690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299" b="1" i="0">
                <a:solidFill>
                  <a:srgbClr val="9B59B6"/>
                </a:solidFill>
                <a:latin typeface="Baloo 2"/>
              </a:rPr>
              <a:t>Five versions, because no two people introduce themselves the same way. Teachers included.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3324" y="4584366"/>
            <a:ext cx="3278331" cy="920324"/>
          </a:xfrm>
          <a:prstGeom prst="roundRect">
            <a:avLst>
              <a:gd name="adj" fmla="val 15000"/>
            </a:avLst>
          </a:prstGeom>
          <a:solidFill>
            <a:srgbClr val="FFE3E3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10635" y="4716510"/>
            <a:ext cx="1319843" cy="33260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350" b="1" i="0">
                <a:solidFill>
                  <a:srgbClr val="FF6B6B"/>
                </a:solidFill>
                <a:latin typeface="Baloo 2"/>
              </a:rPr>
              <a:t>Elementary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4319" y="5001782"/>
            <a:ext cx="2646820" cy="39065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0" i="0">
                <a:solidFill>
                  <a:srgbClr val="2D2A32"/>
                </a:solidFill>
                <a:latin typeface="Inter"/>
              </a:rPr>
              <a:t>Big lines, a self-portrait frame, favorites a kindergartner can finish.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950744" y="4584366"/>
            <a:ext cx="3278332" cy="920324"/>
          </a:xfrm>
          <a:prstGeom prst="roundRect">
            <a:avLst>
              <a:gd name="adj" fmla="val 15000"/>
            </a:avLst>
          </a:prstGeom>
          <a:solidFill>
            <a:srgbClr val="DDEFFC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122528" y="4692143"/>
            <a:ext cx="872350" cy="327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350" b="1" i="0">
                <a:solidFill>
                  <a:srgbClr val="4FA8E8"/>
                </a:solidFill>
                <a:latin typeface="Baloo 2"/>
              </a:rPr>
              <a:t>Teens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8333" y="4993647"/>
            <a:ext cx="3212860" cy="37279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0" i="0">
                <a:solidFill>
                  <a:srgbClr val="2D2A32"/>
                </a:solidFill>
                <a:latin typeface="Inter"/>
              </a:rPr>
              <a:t>An introduction that respects the reader. No clip art, no baby fonts.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3324" y="5604435"/>
            <a:ext cx="3278331" cy="920324"/>
          </a:xfrm>
          <a:prstGeom prst="roundRect">
            <a:avLst>
              <a:gd name="adj" fmla="val 15000"/>
            </a:avLst>
          </a:prstGeom>
          <a:solidFill>
            <a:srgbClr val="DDF5E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10635" y="5730143"/>
            <a:ext cx="1846506" cy="3390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350" b="1" i="0">
                <a:solidFill>
                  <a:srgbClr val="2EBD6B"/>
                </a:solidFill>
                <a:latin typeface="Baloo 2"/>
              </a:rPr>
              <a:t>Symbol supported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4319" y="6014168"/>
            <a:ext cx="3275572" cy="39833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0" i="0">
                <a:solidFill>
                  <a:srgbClr val="2D2A32"/>
                </a:solidFill>
                <a:latin typeface="Inter"/>
              </a:rPr>
              <a:t>Circle, point, stamp, or glue. For students who do not write yet, including AAC users.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950744" y="5604435"/>
            <a:ext cx="3278332" cy="920324"/>
          </a:xfrm>
          <a:prstGeom prst="roundRect">
            <a:avLst>
              <a:gd name="adj" fmla="val 15000"/>
            </a:avLst>
          </a:prstGeom>
          <a:solidFill>
            <a:srgbClr val="F0E1F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122528" y="5712212"/>
            <a:ext cx="1684147" cy="33705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350" b="1" i="0">
                <a:solidFill>
                  <a:srgbClr val="9B59B6"/>
                </a:solidFill>
                <a:latin typeface="Baloo 2"/>
              </a:rPr>
              <a:t>For the IEP team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18333" y="6013715"/>
            <a:ext cx="3223723" cy="38170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0" i="0">
                <a:solidFill>
                  <a:srgbClr val="2D2A32"/>
                </a:solidFill>
                <a:latin typeface="Inter"/>
              </a:rPr>
              <a:t>A parent-voice one-pager that introduces your child before the paperwork does.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6166" y="6621139"/>
            <a:ext cx="6680066" cy="761405"/>
          </a:xfrm>
          <a:prstGeom prst="roundRect">
            <a:avLst>
              <a:gd name="adj" fmla="val 15000"/>
            </a:avLst>
          </a:prstGeom>
          <a:solidFill>
            <a:srgbClr val="FFEDD9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12839" y="6759853"/>
            <a:ext cx="2151760" cy="33369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350" b="1" i="0">
                <a:solidFill>
                  <a:srgbClr val="FF9F43"/>
                </a:solidFill>
                <a:latin typeface="Baloo 2"/>
              </a:rPr>
              <a:t>All about your teacher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14943" y="7034508"/>
            <a:ext cx="5998754" cy="2367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0" i="0">
                <a:solidFill>
                  <a:srgbClr val="2D2A32"/>
                </a:solidFill>
                <a:latin typeface="Inter"/>
              </a:rPr>
              <a:t>You introduce yourself too. Fill it out and post it for meet-the-teacher night, or send it home on day one.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360845" y="7536022"/>
            <a:ext cx="743473" cy="743473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6B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0" name="Picture 29" descr="art-007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94983" y="7670160"/>
            <a:ext cx="475197" cy="475197"/>
          </a:xfrm>
          <a:prstGeom prst="rect">
            <a:avLst/>
          </a:prstGeom>
        </p:spPr>
      </p:pic>
      <p:sp>
        <p:nvSpPr>
          <p:cNvPr id="31" name="Rounded Rectangle 30"/>
          <p:cNvSpPr/>
          <p:nvPr/>
        </p:nvSpPr>
        <p:spPr>
          <a:xfrm>
            <a:off x="2232265" y="7546024"/>
            <a:ext cx="723468" cy="723468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4FA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2" name="Picture 31" descr="art-008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62794" y="7676553"/>
            <a:ext cx="462411" cy="462411"/>
          </a:xfrm>
          <a:prstGeom prst="rect">
            <a:avLst/>
          </a:prstGeom>
        </p:spPr>
      </p:pic>
      <p:sp>
        <p:nvSpPr>
          <p:cNvPr id="33" name="Rounded Rectangle 32"/>
          <p:cNvSpPr/>
          <p:nvPr/>
        </p:nvSpPr>
        <p:spPr>
          <a:xfrm>
            <a:off x="3098850" y="7551192"/>
            <a:ext cx="713133" cy="713133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9F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4" name="Picture 33" descr="art-009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27514" y="7679856"/>
            <a:ext cx="455805" cy="455805"/>
          </a:xfrm>
          <a:prstGeom prst="rect">
            <a:avLst/>
          </a:prstGeom>
        </p:spPr>
      </p:pic>
      <p:sp>
        <p:nvSpPr>
          <p:cNvPr id="35" name="Rounded Rectangle 34"/>
          <p:cNvSpPr/>
          <p:nvPr/>
        </p:nvSpPr>
        <p:spPr>
          <a:xfrm>
            <a:off x="3950042" y="7540967"/>
            <a:ext cx="733582" cy="733583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2EBD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6" name="Picture 35" descr="art-010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82396" y="7673321"/>
            <a:ext cx="468876" cy="468876"/>
          </a:xfrm>
          <a:prstGeom prst="rect">
            <a:avLst/>
          </a:prstGeom>
        </p:spPr>
      </p:pic>
      <p:sp>
        <p:nvSpPr>
          <p:cNvPr id="37" name="Rounded Rectangle 36"/>
          <p:cNvSpPr/>
          <p:nvPr/>
        </p:nvSpPr>
        <p:spPr>
          <a:xfrm>
            <a:off x="4816517" y="7546024"/>
            <a:ext cx="723468" cy="723468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9B59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8" name="Picture 37" descr="art-011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47045" y="7676553"/>
            <a:ext cx="462411" cy="462411"/>
          </a:xfrm>
          <a:prstGeom prst="rect">
            <a:avLst/>
          </a:prstGeom>
        </p:spPr>
      </p:pic>
      <p:sp>
        <p:nvSpPr>
          <p:cNvPr id="39" name="Rounded Rectangle 38"/>
          <p:cNvSpPr/>
          <p:nvPr/>
        </p:nvSpPr>
        <p:spPr>
          <a:xfrm>
            <a:off x="5683101" y="7551192"/>
            <a:ext cx="713133" cy="713133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78F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0" name="Picture 39" descr="art-012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11765" y="7679856"/>
            <a:ext cx="455805" cy="455805"/>
          </a:xfrm>
          <a:prstGeom prst="rect">
            <a:avLst/>
          </a:prstGeom>
        </p:spPr>
      </p:pic>
      <p:pic>
        <p:nvPicPr>
          <p:cNvPr id="41" name="Picture 40" descr="art-013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8580" y="8421588"/>
            <a:ext cx="6675090" cy="533995"/>
          </a:xfrm>
          <a:prstGeom prst="rect">
            <a:avLst/>
          </a:prstGeom>
        </p:spPr>
      </p:pic>
      <p:sp>
        <p:nvSpPr>
          <p:cNvPr id="42" name="Rectangle 41"/>
          <p:cNvSpPr/>
          <p:nvPr/>
        </p:nvSpPr>
        <p:spPr>
          <a:xfrm>
            <a:off x="548580" y="8946058"/>
            <a:ext cx="6675239" cy="609451"/>
          </a:xfrm>
          <a:prstGeom prst="rect">
            <a:avLst/>
          </a:prstGeom>
          <a:solidFill>
            <a:srgbClr val="2EBD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865006" y="9029271"/>
            <a:ext cx="6417290" cy="4834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50" b="1" i="0">
                <a:solidFill>
                  <a:srgbClr val="FFFFFF"/>
                </a:solidFill>
                <a:latin typeface="Baloo 2"/>
              </a:rPr>
              <a:t>Back to school · First-week icebreaker · Sub folder · Counseling · Speech &amp; OT · IEP meetings · Student portfolios · Morning work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31793" y="511242"/>
            <a:ext cx="2596723" cy="5787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600" b="1" i="0">
                <a:solidFill>
                  <a:srgbClr val="2D2A32"/>
                </a:solidFill>
                <a:latin typeface="Baloo 2"/>
              </a:rPr>
              <a:t>All about your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62756" y="511242"/>
            <a:ext cx="1672054" cy="5787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600" b="1" i="0">
                <a:solidFill>
                  <a:srgbClr val="4FA8E8"/>
                </a:solidFill>
                <a:latin typeface="Baloo 2"/>
              </a:rPr>
              <a:t>teacher!</a:t>
            </a:r>
          </a:p>
        </p:txBody>
      </p:sp>
      <p:pic>
        <p:nvPicPr>
          <p:cNvPr id="5" name="Picture 4" descr="art-06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330" y="1094630"/>
            <a:ext cx="1920180" cy="115192"/>
          </a:xfrm>
          <a:prstGeom prst="rect">
            <a:avLst/>
          </a:prstGeom>
        </p:spPr>
      </p:pic>
      <p:pic>
        <p:nvPicPr>
          <p:cNvPr id="6" name="Picture 5" descr="art-06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3568" y="741387"/>
            <a:ext cx="275340" cy="275332"/>
          </a:xfrm>
          <a:prstGeom prst="rect">
            <a:avLst/>
          </a:prstGeom>
        </p:spPr>
      </p:pic>
      <p:pic>
        <p:nvPicPr>
          <p:cNvPr id="7" name="Picture 6" descr="art-06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1578" y="667047"/>
            <a:ext cx="731490" cy="42416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48580" y="1392584"/>
            <a:ext cx="3411884" cy="2130772"/>
          </a:xfrm>
          <a:prstGeom prst="roundRect">
            <a:avLst>
              <a:gd name="adj" fmla="val 6705"/>
            </a:avLst>
          </a:prstGeom>
          <a:solidFill>
            <a:srgbClr val="FFF9E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14392" y="1523422"/>
            <a:ext cx="1166931" cy="2929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2D2A32"/>
                </a:solidFill>
                <a:latin typeface="Baloo 2"/>
              </a:rPr>
              <a:t>My name is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46044" y="1580572"/>
            <a:ext cx="1943963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8B8598"/>
                </a:solidFill>
                <a:latin typeface="Inter"/>
              </a:rPr>
              <a:t>what students should call you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32680" y="2054125"/>
            <a:ext cx="3043684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32680" y="1816381"/>
            <a:ext cx="304368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4392" y="2140612"/>
            <a:ext cx="871358" cy="2929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2D2A32"/>
                </a:solidFill>
                <a:latin typeface="Baloo 2"/>
              </a:rPr>
              <a:t>I teach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50471" y="2197762"/>
            <a:ext cx="1254888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8B8598"/>
                </a:solidFill>
                <a:latin typeface="Inter"/>
              </a:rPr>
              <a:t>grade or subject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732680" y="2671316"/>
            <a:ext cx="3043684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32680" y="2433572"/>
            <a:ext cx="304368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4392" y="2757803"/>
            <a:ext cx="1080908" cy="2929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2D2A32"/>
                </a:solidFill>
                <a:latin typeface="Baloo 2"/>
              </a:rPr>
              <a:t>This is my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0021" y="2814953"/>
            <a:ext cx="1908095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8B8598"/>
                </a:solidFill>
                <a:latin typeface="Inter"/>
              </a:rPr>
              <a:t>1st, 5th, 20th... year teaching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732680" y="3288506"/>
            <a:ext cx="3043684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32680" y="3050762"/>
            <a:ext cx="304368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580" y="3675757"/>
            <a:ext cx="3411884" cy="2170062"/>
          </a:xfrm>
          <a:prstGeom prst="roundRect">
            <a:avLst>
              <a:gd name="adj" fmla="val 15000"/>
            </a:avLst>
          </a:prstGeom>
          <a:solidFill>
            <a:srgbClr val="FFEDD9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14392" y="3793944"/>
            <a:ext cx="1357133" cy="3215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FF9F43"/>
                </a:solidFill>
                <a:latin typeface="Baloo 2"/>
              </a:rPr>
              <a:t>My favorites</a:t>
            </a:r>
          </a:p>
        </p:txBody>
      </p:sp>
      <p:pic>
        <p:nvPicPr>
          <p:cNvPr id="23" name="Picture 22" descr="art-069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852" y="4426669"/>
            <a:ext cx="206417" cy="206424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986004" y="4155745"/>
            <a:ext cx="2246084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D2A32"/>
                </a:solidFill>
                <a:latin typeface="Baloo 2"/>
              </a:rPr>
              <a:t>My favorite book to read aloud</a:t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1004292" y="4621262"/>
            <a:ext cx="2772072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004292" y="4383518"/>
            <a:ext cx="277207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pic>
        <p:nvPicPr>
          <p:cNvPr id="27" name="Picture 26" descr="art-07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852" y="4978672"/>
            <a:ext cx="206417" cy="206424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986004" y="4707749"/>
            <a:ext cx="1958548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D2A32"/>
                </a:solidFill>
                <a:latin typeface="Baloo 2"/>
              </a:rPr>
              <a:t>My favorite thing to teach</a:t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1004292" y="5173265"/>
            <a:ext cx="2772072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004292" y="4935521"/>
            <a:ext cx="277207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pic>
        <p:nvPicPr>
          <p:cNvPr id="31" name="Picture 30" descr="art-071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0852" y="5530676"/>
            <a:ext cx="206417" cy="206424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986004" y="5259752"/>
            <a:ext cx="1472773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D2A32"/>
                </a:solidFill>
                <a:latin typeface="Baloo 2"/>
              </a:rPr>
              <a:t>My favorite snack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110698" y="5307377"/>
            <a:ext cx="803195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B8598"/>
                </a:solidFill>
                <a:latin typeface="Inter"/>
              </a:rPr>
              <a:t>hint hint</a:t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1004292" y="5725269"/>
            <a:ext cx="2772072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004292" y="5487525"/>
            <a:ext cx="277207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163290" y="1362065"/>
            <a:ext cx="3019181" cy="3420386"/>
          </a:xfrm>
          <a:prstGeom prst="roundRect">
            <a:avLst>
              <a:gd name="adj" fmla="val 167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4286339" y="1485118"/>
            <a:ext cx="2763312" cy="2707806"/>
          </a:xfrm>
          <a:prstGeom prst="rect">
            <a:avLst/>
          </a:prstGeom>
          <a:solidFill>
            <a:srgbClr val="FFFFFF"/>
          </a:solidFill>
          <a:ln w="9525">
            <a:solidFill>
              <a:srgbClr val="8B859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5321761" y="4205454"/>
            <a:ext cx="1130684" cy="30789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200" b="1" i="0">
                <a:solidFill>
                  <a:srgbClr val="2D2A32"/>
                </a:solidFill>
                <a:latin typeface="Baloo 2"/>
              </a:rPr>
              <a:t>That's me!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956643" y="4426259"/>
            <a:ext cx="1868951" cy="25673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0" i="0">
                <a:solidFill>
                  <a:srgbClr val="8B8598"/>
                </a:solidFill>
                <a:latin typeface="Baloo 2"/>
              </a:rPr>
              <a:t>photo or self-portrait, your call</a:t>
            </a:r>
          </a:p>
        </p:txBody>
      </p:sp>
      <p:sp>
        <p:nvSpPr>
          <p:cNvPr id="40" name="Rectangle 39"/>
          <p:cNvSpPr/>
          <p:nvPr/>
        </p:nvSpPr>
        <p:spPr>
          <a:xfrm>
            <a:off x="4419286" y="1261578"/>
            <a:ext cx="700714" cy="260077"/>
          </a:xfrm>
          <a:prstGeom prst="rect">
            <a:avLst/>
          </a:prstGeom>
          <a:solidFill>
            <a:srgbClr val="2EBD6B"/>
          </a:solidFill>
          <a:ln w="9525">
            <a:solidFill>
              <a:srgbClr val="2EBD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6224589" y="1255793"/>
            <a:ext cx="703060" cy="271648"/>
          </a:xfrm>
          <a:prstGeom prst="rect">
            <a:avLst/>
          </a:prstGeom>
          <a:solidFill>
            <a:srgbClr val="FFC93C"/>
          </a:solidFill>
          <a:ln w="9525">
            <a:solidFill>
              <a:srgbClr val="FFC9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4281356" y="4882770"/>
            <a:ext cx="2581245" cy="2929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49" b="1" i="0">
                <a:solidFill>
                  <a:srgbClr val="2D2A32"/>
                </a:solidFill>
                <a:latin typeface="Baloo 2"/>
              </a:rPr>
              <a:t>When I'm not teaching, I love to...</a:t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4198143" y="5403800"/>
            <a:ext cx="3025676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4198143" y="5166056"/>
            <a:ext cx="30256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4198143" y="5678090"/>
            <a:ext cx="3025676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198143" y="5440346"/>
            <a:ext cx="30256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281356" y="5808928"/>
            <a:ext cx="1416665" cy="2929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49" b="1" i="0">
                <a:solidFill>
                  <a:srgbClr val="2D2A32"/>
                </a:solidFill>
                <a:latin typeface="Baloo 2"/>
              </a:rPr>
              <a:t>Ask me about...</a:t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4198143" y="6329957"/>
            <a:ext cx="3025676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4198143" y="6092213"/>
            <a:ext cx="30256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4198143" y="6604248"/>
            <a:ext cx="3025676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4198143" y="6366504"/>
            <a:ext cx="30256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31793" y="6741485"/>
            <a:ext cx="2374671" cy="3215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2D2A32"/>
                </a:solidFill>
                <a:latin typeface="Baloo 2"/>
              </a:rPr>
              <a:t>My promise to your family</a:t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548580" y="7365652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48580" y="712790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548580" y="7676405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48580" y="743866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548580" y="7987158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48580" y="774941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30292" y="8130498"/>
            <a:ext cx="2132230" cy="2929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49" b="1" i="0">
                <a:solidFill>
                  <a:srgbClr val="2EBD6B"/>
                </a:solidFill>
                <a:latin typeface="Baloo 2"/>
              </a:rPr>
              <a:t>The best way to reach me:</a:t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2396281" y="8377237"/>
            <a:ext cx="4827538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2396281" y="8139493"/>
            <a:ext cx="48275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6126480" cy="8229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2D2A32"/>
                </a:solidFill>
                <a:latin typeface="Baloo 2"/>
              </a:defRPr>
            </a:pPr>
            <a:r>
              <a:t>Free from Spectrum Unlocked · spectrumunlocked.com/resources</a:t>
            </a:r>
          </a:p>
          <a:p>
            <a:pPr>
              <a:defRPr sz="1200">
                <a:solidFill>
                  <a:srgbClr val="2D2A32"/>
                </a:solidFill>
                <a:latin typeface="Baloo 2"/>
              </a:defRPr>
            </a:pPr>
            <a:r>
              <a:t>Everything on these slides is a real PowerPoint object: click any text to edit it, or click a line and type into the box sitting on it.</a:t>
            </a:r>
          </a:p>
          <a:p>
            <a:pPr>
              <a:defRPr sz="1200">
                <a:solidFill>
                  <a:srgbClr val="2D2A32"/>
                </a:solidFill>
                <a:latin typeface="Baloo 2"/>
              </a:defRPr>
            </a:pPr>
            <a:r>
              <a:t>Fonts: this edition matches the PDF exactly using Baloo 2 and Inter, free Google Fonts. Install them from fonts.google.com before editing or PowerPoint will substitute; the standard edition of this deck needs no installs.</a:t>
            </a:r>
          </a:p>
          <a:p>
            <a:pPr>
              <a:defRPr sz="1200">
                <a:solidFill>
                  <a:srgbClr val="2D2A32"/>
                </a:solidFill>
                <a:latin typeface="Baloo 2"/>
              </a:defRPr>
            </a:pPr>
            <a:r>
              <a:t>Terms: free for home and classroom use. Not for resale.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31793" y="619738"/>
            <a:ext cx="1883985" cy="60731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700" b="1" i="0">
                <a:solidFill>
                  <a:srgbClr val="2D2A32"/>
                </a:solidFill>
                <a:latin typeface="Baloo 2"/>
              </a:rPr>
              <a:t>All about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50018" y="619738"/>
            <a:ext cx="1811208" cy="60731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700" b="1" i="0">
                <a:solidFill>
                  <a:srgbClr val="FF9F43"/>
                </a:solidFill>
                <a:latin typeface="Baloo 2"/>
              </a:rPr>
              <a:t>little me!</a:t>
            </a:r>
          </a:p>
        </p:txBody>
      </p:sp>
      <p:pic>
        <p:nvPicPr>
          <p:cNvPr id="5" name="Picture 4" descr="art-0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1578" y="548580"/>
            <a:ext cx="731490" cy="7314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0292" y="1888349"/>
            <a:ext cx="820757" cy="3977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700" b="1" i="0">
                <a:solidFill>
                  <a:srgbClr val="2D2A32"/>
                </a:solidFill>
                <a:latin typeface="Baloo 2"/>
              </a:rPr>
              <a:t>I am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84808" y="1462831"/>
            <a:ext cx="1005780" cy="777180"/>
          </a:xfrm>
          <a:prstGeom prst="roundRect">
            <a:avLst>
              <a:gd name="adj" fmla="val 15000"/>
            </a:avLst>
          </a:prstGeom>
          <a:solidFill>
            <a:srgbClr val="DDEFFC"/>
          </a:solidFill>
          <a:ln w="28575">
            <a:solidFill>
              <a:srgbClr val="4FA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199251" y="1888349"/>
            <a:ext cx="1381988" cy="3977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700" b="1" i="0">
                <a:solidFill>
                  <a:srgbClr val="2D2A32"/>
                </a:solidFill>
                <a:latin typeface="Baloo 2"/>
              </a:rPr>
              <a:t>years old!</a:t>
            </a:r>
          </a:p>
        </p:txBody>
      </p:sp>
      <p:pic>
        <p:nvPicPr>
          <p:cNvPr id="9" name="Picture 8" descr="art-01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0981" y="1864004"/>
            <a:ext cx="325324" cy="325324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548580" y="2417712"/>
            <a:ext cx="3255019" cy="2501056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art-01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5925" y="2563713"/>
            <a:ext cx="1920180" cy="192018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587269" y="4506831"/>
            <a:ext cx="1552545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250" b="1" i="0">
                <a:solidFill>
                  <a:srgbClr val="FF9F43"/>
                </a:solidFill>
                <a:latin typeface="Baloo 2"/>
              </a:rPr>
              <a:t>Draw your face!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968650" y="2417712"/>
            <a:ext cx="3255168" cy="2501056"/>
          </a:xfrm>
          <a:prstGeom prst="roundRect">
            <a:avLst>
              <a:gd name="adj" fmla="val 5712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4" name="Picture 13" descr="art-017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6144" y="2563713"/>
            <a:ext cx="1920180" cy="192018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666077" y="4506831"/>
            <a:ext cx="2235219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250" b="1" i="0">
                <a:solidFill>
                  <a:srgbClr val="2EBD6B"/>
                </a:solidFill>
                <a:latin typeface="Baloo 2"/>
              </a:rPr>
              <a:t>Color your favorite color!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580" y="5083819"/>
            <a:ext cx="6675239" cy="2446139"/>
          </a:xfrm>
          <a:prstGeom prst="roundRect">
            <a:avLst>
              <a:gd name="adj" fmla="val 15000"/>
            </a:avLst>
          </a:prstGeom>
          <a:solidFill>
            <a:srgbClr val="FFF9E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7" name="Picture 16" descr="art-018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1690" y="5229820"/>
            <a:ext cx="3108870" cy="186526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523994" y="7118020"/>
            <a:ext cx="3099167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250" b="1" i="0">
                <a:solidFill>
                  <a:srgbClr val="FF6B6B"/>
                </a:solidFill>
                <a:latin typeface="Baloo 2"/>
              </a:rPr>
              <a:t>Draw your favorite food on the plate!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777918" y="7654545"/>
            <a:ext cx="4591466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50" b="1" i="0">
                <a:solidFill>
                  <a:srgbClr val="8B8598"/>
                </a:solidFill>
                <a:latin typeface="Baloo 2"/>
              </a:rPr>
              <a:t>Grown-ups: label anything they tell you about. Their words, your handwriting.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31793" y="542347"/>
            <a:ext cx="1883985" cy="60731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700" b="1" i="0">
                <a:solidFill>
                  <a:srgbClr val="2D2A32"/>
                </a:solidFill>
                <a:latin typeface="Baloo 2"/>
              </a:rPr>
              <a:t>All about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50018" y="542347"/>
            <a:ext cx="992356" cy="60731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700" b="1" i="0">
                <a:solidFill>
                  <a:srgbClr val="FF6B6B"/>
                </a:solidFill>
                <a:latin typeface="Baloo 2"/>
              </a:rPr>
              <a:t>me!</a:t>
            </a:r>
          </a:p>
        </p:txBody>
      </p:sp>
      <p:pic>
        <p:nvPicPr>
          <p:cNvPr id="5" name="Picture 4" descr="art-0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330" y="1144785"/>
            <a:ext cx="1737270" cy="104179"/>
          </a:xfrm>
          <a:prstGeom prst="rect">
            <a:avLst/>
          </a:prstGeom>
        </p:spPr>
      </p:pic>
      <p:pic>
        <p:nvPicPr>
          <p:cNvPr id="6" name="Picture 5" descr="art-02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3568" y="776654"/>
            <a:ext cx="275340" cy="275341"/>
          </a:xfrm>
          <a:prstGeom prst="rect">
            <a:avLst/>
          </a:prstGeom>
        </p:spPr>
      </p:pic>
      <p:pic>
        <p:nvPicPr>
          <p:cNvPr id="7" name="Picture 6" descr="art-02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1578" y="548580"/>
            <a:ext cx="731490" cy="73149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48580" y="1462831"/>
            <a:ext cx="3411884" cy="2404913"/>
          </a:xfrm>
          <a:prstGeom prst="roundRect">
            <a:avLst>
              <a:gd name="adj" fmla="val 15000"/>
            </a:avLst>
          </a:prstGeom>
          <a:solidFill>
            <a:srgbClr val="FFF9E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14392" y="1593669"/>
            <a:ext cx="1166931" cy="2929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2D2A32"/>
                </a:solidFill>
                <a:latin typeface="Baloo 2"/>
              </a:rPr>
              <a:t>My name is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46044" y="1650819"/>
            <a:ext cx="1396871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8B8598"/>
                </a:solidFill>
                <a:latin typeface="Inter"/>
              </a:rPr>
              <a:t>first name is plenty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32680" y="2196703"/>
            <a:ext cx="3043683" cy="19050"/>
          </a:xfrm>
          <a:prstGeom prst="rect">
            <a:avLst/>
          </a:prstGeom>
          <a:noFill/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4392" y="2302240"/>
            <a:ext cx="696188" cy="2929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2D2A32"/>
                </a:solidFill>
                <a:latin typeface="Baloo 2"/>
              </a:rPr>
              <a:t>I am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75301" y="2359390"/>
            <a:ext cx="603170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8B8598"/>
                </a:solidFill>
                <a:latin typeface="Inter"/>
              </a:rPr>
              <a:t>age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32680" y="2905273"/>
            <a:ext cx="3043683" cy="19050"/>
          </a:xfrm>
          <a:prstGeom prst="rect">
            <a:avLst/>
          </a:prstGeom>
          <a:noFill/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14392" y="3010810"/>
            <a:ext cx="1375439" cy="2929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2D2A32"/>
                </a:solidFill>
                <a:latin typeface="Baloo 2"/>
              </a:rPr>
              <a:t>My birthday is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54552" y="3067960"/>
            <a:ext cx="1178093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8B8598"/>
                </a:solidFill>
                <a:latin typeface="Inter"/>
              </a:rPr>
              <a:t>month and day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32680" y="3613844"/>
            <a:ext cx="3043683" cy="19050"/>
          </a:xfrm>
          <a:prstGeom prst="rect">
            <a:avLst/>
          </a:prstGeom>
          <a:noFill/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548580" y="4020145"/>
            <a:ext cx="3411884" cy="2170062"/>
          </a:xfrm>
          <a:prstGeom prst="roundRect">
            <a:avLst>
              <a:gd name="adj" fmla="val 6583"/>
            </a:avLst>
          </a:prstGeom>
          <a:solidFill>
            <a:srgbClr val="DDF5E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14392" y="4138332"/>
            <a:ext cx="1357133" cy="3215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2EBD6B"/>
                </a:solidFill>
                <a:latin typeface="Baloo 2"/>
              </a:rPr>
              <a:t>My favorites</a:t>
            </a:r>
          </a:p>
        </p:txBody>
      </p:sp>
      <p:pic>
        <p:nvPicPr>
          <p:cNvPr id="20" name="Picture 19" descr="art-02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852" y="4771059"/>
            <a:ext cx="206417" cy="206419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986004" y="4500133"/>
            <a:ext cx="1431845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D2A32"/>
                </a:solidFill>
                <a:latin typeface="Baloo 2"/>
              </a:rPr>
              <a:t>My favorite color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1004292" y="4965650"/>
            <a:ext cx="2772072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004292" y="4727906"/>
            <a:ext cx="277207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pic>
        <p:nvPicPr>
          <p:cNvPr id="24" name="Picture 23" descr="art-023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852" y="5323063"/>
            <a:ext cx="206417" cy="206419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986004" y="5052137"/>
            <a:ext cx="1408479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D2A32"/>
                </a:solidFill>
                <a:latin typeface="Baloo 2"/>
              </a:rPr>
              <a:t>My favorite food</a:t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1004292" y="5517653"/>
            <a:ext cx="2772072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004292" y="5279909"/>
            <a:ext cx="277207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pic>
        <p:nvPicPr>
          <p:cNvPr id="28" name="Picture 27" descr="art-024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0852" y="5875066"/>
            <a:ext cx="206417" cy="206419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986004" y="5604140"/>
            <a:ext cx="1527988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D2A32"/>
                </a:solidFill>
                <a:latin typeface="Baloo 2"/>
              </a:rPr>
              <a:t>My favorite animal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1004292" y="6069657"/>
            <a:ext cx="2772072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004292" y="5831913"/>
            <a:ext cx="277207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158562" y="1432366"/>
            <a:ext cx="3028638" cy="3871826"/>
          </a:xfrm>
          <a:prstGeom prst="roundRect">
            <a:avLst>
              <a:gd name="adj" fmla="val 1476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4288390" y="1555414"/>
            <a:ext cx="2775760" cy="3302098"/>
          </a:xfrm>
          <a:prstGeom prst="rect">
            <a:avLst/>
          </a:prstGeom>
          <a:solidFill>
            <a:srgbClr val="FFFFFF"/>
          </a:solidFill>
          <a:ln w="9525">
            <a:solidFill>
              <a:srgbClr val="8B859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627818" y="4856805"/>
            <a:ext cx="1239457" cy="33873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299" b="1" i="0">
                <a:solidFill>
                  <a:srgbClr val="2D2A32"/>
                </a:solidFill>
                <a:latin typeface="Baloo 2"/>
              </a:rPr>
              <a:t>This is me!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501516" y="4931168"/>
            <a:ext cx="1571262" cy="2600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00" b="0" i="0">
                <a:solidFill>
                  <a:srgbClr val="8B8598"/>
                </a:solidFill>
                <a:latin typeface="Baloo 2"/>
              </a:rPr>
              <a:t>draw your amazing self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418113" y="1326037"/>
            <a:ext cx="703060" cy="271653"/>
          </a:xfrm>
          <a:prstGeom prst="rect">
            <a:avLst/>
          </a:prstGeom>
          <a:solidFill>
            <a:srgbClr val="4FA8E8"/>
          </a:solidFill>
          <a:ln w="9525">
            <a:solidFill>
              <a:srgbClr val="4FA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6225762" y="1331828"/>
            <a:ext cx="700714" cy="260072"/>
          </a:xfrm>
          <a:prstGeom prst="rect">
            <a:avLst/>
          </a:prstGeom>
          <a:solidFill>
            <a:srgbClr val="F78FB3"/>
          </a:solidFill>
          <a:ln w="9525">
            <a:solidFill>
              <a:srgbClr val="F78F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8" name="Picture 37" descr="art-025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3113" y="5024667"/>
            <a:ext cx="325324" cy="325324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631793" y="6327445"/>
            <a:ext cx="1792158" cy="3215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2D2A32"/>
                </a:solidFill>
                <a:latin typeface="Baloo 2"/>
              </a:rPr>
              <a:t>I am really good at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48580" y="7024092"/>
            <a:ext cx="6675239" cy="19050"/>
          </a:xfrm>
          <a:prstGeom prst="rect">
            <a:avLst/>
          </a:prstGeom>
          <a:noFill/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548580" y="7426374"/>
            <a:ext cx="6675239" cy="19050"/>
          </a:xfrm>
          <a:prstGeom prst="rect">
            <a:avLst/>
          </a:prstGeom>
          <a:noFill/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31793" y="7582662"/>
            <a:ext cx="2214979" cy="3215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2D2A32"/>
                </a:solidFill>
                <a:latin typeface="Baloo 2"/>
              </a:rPr>
              <a:t>This year I want to learn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48580" y="8279308"/>
            <a:ext cx="6675239" cy="19050"/>
          </a:xfrm>
          <a:prstGeom prst="rect">
            <a:avLst/>
          </a:prstGeom>
          <a:noFill/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548580" y="8681591"/>
            <a:ext cx="6675239" cy="19050"/>
          </a:xfrm>
          <a:prstGeom prst="rect">
            <a:avLst/>
          </a:prstGeom>
          <a:noFill/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31793" y="511242"/>
            <a:ext cx="937289" cy="60731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700" b="1" i="0">
                <a:solidFill>
                  <a:srgbClr val="2D2A32"/>
                </a:solidFill>
                <a:latin typeface="Baloo 2"/>
              </a:rPr>
              <a:t>My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03323" y="511242"/>
            <a:ext cx="1589752" cy="60731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700" b="1" i="0">
                <a:solidFill>
                  <a:srgbClr val="F78FB3"/>
                </a:solidFill>
                <a:latin typeface="Baloo 2"/>
              </a:rPr>
              <a:t>people!</a:t>
            </a:r>
          </a:p>
        </p:txBody>
      </p:sp>
      <p:pic>
        <p:nvPicPr>
          <p:cNvPr id="5" name="Picture 4" descr="art-02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330" y="1113680"/>
            <a:ext cx="1462980" cy="87659"/>
          </a:xfrm>
          <a:prstGeom prst="rect">
            <a:avLst/>
          </a:prstGeom>
        </p:spPr>
      </p:pic>
      <p:pic>
        <p:nvPicPr>
          <p:cNvPr id="6" name="Picture 5" descr="art-02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9015" y="747893"/>
            <a:ext cx="254133" cy="254133"/>
          </a:xfrm>
          <a:prstGeom prst="rect">
            <a:avLst/>
          </a:prstGeom>
        </p:spPr>
      </p:pic>
      <p:pic>
        <p:nvPicPr>
          <p:cNvPr id="7" name="Picture 6" descr="art-02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7269" y="676126"/>
            <a:ext cx="685800" cy="3976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48580" y="1384101"/>
            <a:ext cx="6624488" cy="307568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669131" y="1504652"/>
            <a:ext cx="6383387" cy="2834580"/>
          </a:xfrm>
          <a:prstGeom prst="roundRect">
            <a:avLst>
              <a:gd name="adj" fmla="val 2688"/>
            </a:avLst>
          </a:prstGeom>
          <a:noFill/>
          <a:ln w="9525">
            <a:solidFill>
              <a:srgbClr val="8B8598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171396" y="3952892"/>
            <a:ext cx="1753760" cy="3215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299" b="1" i="0">
                <a:solidFill>
                  <a:srgbClr val="F78FB3"/>
                </a:solidFill>
                <a:latin typeface="Baloo 2"/>
              </a:rPr>
              <a:t>Draw your family!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44750" y="1234508"/>
            <a:ext cx="703060" cy="271653"/>
          </a:xfrm>
          <a:prstGeom prst="rect">
            <a:avLst/>
          </a:prstGeom>
          <a:solidFill>
            <a:srgbClr val="F78FB3"/>
          </a:solidFill>
          <a:ln w="9525">
            <a:solidFill>
              <a:srgbClr val="F78F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175012" y="1240298"/>
            <a:ext cx="700714" cy="260072"/>
          </a:xfrm>
          <a:prstGeom prst="rect">
            <a:avLst/>
          </a:prstGeom>
          <a:solidFill>
            <a:srgbClr val="4FA8E8"/>
          </a:solidFill>
          <a:ln w="9525">
            <a:solidFill>
              <a:srgbClr val="4FA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31793" y="4606545"/>
            <a:ext cx="2505045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D2A32"/>
                </a:solidFill>
                <a:latin typeface="Baloo 2"/>
              </a:rPr>
              <a:t>The people in my family are...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580" y="5262711"/>
            <a:ext cx="6675239" cy="19050"/>
          </a:xfrm>
          <a:prstGeom prst="rect">
            <a:avLst/>
          </a:prstGeom>
          <a:noFill/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48580" y="5646687"/>
            <a:ext cx="6675239" cy="19050"/>
          </a:xfrm>
          <a:prstGeom prst="rect">
            <a:avLst/>
          </a:prstGeom>
          <a:noFill/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1793" y="5812500"/>
            <a:ext cx="2454443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D2A32"/>
                </a:solidFill>
                <a:latin typeface="Baloo 2"/>
              </a:rPr>
              <a:t>My pets (real or wished-for!)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48580" y="6468665"/>
            <a:ext cx="6675239" cy="19050"/>
          </a:xfrm>
          <a:prstGeom prst="rect">
            <a:avLst/>
          </a:prstGeom>
          <a:noFill/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1793" y="6634478"/>
            <a:ext cx="2297578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D2A32"/>
                </a:solidFill>
                <a:latin typeface="Baloo 2"/>
              </a:rPr>
              <a:t>A friend I love to play with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580" y="7290643"/>
            <a:ext cx="6675239" cy="19050"/>
          </a:xfrm>
          <a:prstGeom prst="rect">
            <a:avLst/>
          </a:prstGeom>
          <a:noFill/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1793" y="7456455"/>
            <a:ext cx="3438048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D2A32"/>
                </a:solidFill>
                <a:latin typeface="Baloo 2"/>
              </a:rPr>
              <a:t>Something my family loves to do together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48580" y="8112621"/>
            <a:ext cx="6675239" cy="19050"/>
          </a:xfrm>
          <a:prstGeom prst="rect">
            <a:avLst/>
          </a:prstGeom>
          <a:noFill/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48580" y="8496597"/>
            <a:ext cx="6675239" cy="19050"/>
          </a:xfrm>
          <a:prstGeom prst="rect">
            <a:avLst/>
          </a:prstGeom>
          <a:noFill/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31793" y="529548"/>
            <a:ext cx="3733323" cy="5406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400" b="1" i="0">
                <a:solidFill>
                  <a:srgbClr val="2D2A32"/>
                </a:solidFill>
                <a:latin typeface="Baloo 2"/>
              </a:rPr>
              <a:t>Here's the short version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1034373"/>
            <a:ext cx="2409944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8B8598"/>
                </a:solidFill>
                <a:latin typeface="Baloo 2"/>
              </a:rPr>
              <a:t>Two minutes. Honest answers only.</a:t>
            </a:r>
          </a:p>
        </p:txBody>
      </p:sp>
      <p:sp>
        <p:nvSpPr>
          <p:cNvPr id="5" name="Rectangle 4"/>
          <p:cNvSpPr/>
          <p:nvPr/>
        </p:nvSpPr>
        <p:spPr>
          <a:xfrm>
            <a:off x="6394938" y="538432"/>
            <a:ext cx="834892" cy="257974"/>
          </a:xfrm>
          <a:prstGeom prst="rect">
            <a:avLst/>
          </a:prstGeom>
          <a:solidFill>
            <a:srgbClr val="9B59B6"/>
          </a:solidFill>
          <a:ln w="9525">
            <a:solidFill>
              <a:srgbClr val="9B59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30292" y="1377124"/>
            <a:ext cx="756761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D2A32"/>
                </a:solidFill>
                <a:latin typeface="Baloo 2"/>
              </a:rPr>
              <a:t>Name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548580" y="1860946"/>
            <a:ext cx="2106513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580" y="1623202"/>
            <a:ext cx="210651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14506" y="1377124"/>
            <a:ext cx="771792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D2A32"/>
                </a:solidFill>
                <a:latin typeface="Baloo 2"/>
              </a:rPr>
              <a:t>Grade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2832794" y="1860946"/>
            <a:ext cx="2106662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832794" y="1623202"/>
            <a:ext cx="21066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98869" y="1377124"/>
            <a:ext cx="1142821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D2A32"/>
                </a:solidFill>
                <a:latin typeface="Baloo 2"/>
              </a:rPr>
              <a:t>What I go by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5117157" y="1860946"/>
            <a:ext cx="2106662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117157" y="1623202"/>
            <a:ext cx="21066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37218" y="2016002"/>
            <a:ext cx="3277742" cy="1695496"/>
          </a:xfrm>
          <a:prstGeom prst="roundRect">
            <a:avLst>
              <a:gd name="adj" fmla="val 1685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1907103" y="1933435"/>
            <a:ext cx="515109" cy="233953"/>
          </a:xfrm>
          <a:prstGeom prst="rect">
            <a:avLst/>
          </a:prstGeom>
          <a:solidFill>
            <a:srgbClr val="FF9F43"/>
          </a:solidFill>
          <a:ln w="9525">
            <a:solidFill>
              <a:srgbClr val="FF9F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73487" y="2168178"/>
            <a:ext cx="2446408" cy="3213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49" b="1" i="0">
                <a:solidFill>
                  <a:srgbClr val="2D2A32"/>
                </a:solidFill>
                <a:latin typeface="Baloo 2"/>
              </a:rPr>
              <a:t>Three things I'm into right now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694965" y="2827204"/>
            <a:ext cx="295529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94965" y="2589460"/>
            <a:ext cx="295529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700326" y="3211143"/>
            <a:ext cx="295529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00326" y="2973399"/>
            <a:ext cx="295529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705687" y="3595078"/>
            <a:ext cx="295529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05687" y="3357334"/>
            <a:ext cx="295529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957289" y="2016002"/>
            <a:ext cx="3277891" cy="1695496"/>
          </a:xfrm>
          <a:prstGeom prst="roundRect">
            <a:avLst>
              <a:gd name="adj" fmla="val 1685"/>
            </a:avLst>
          </a:prstGeom>
          <a:solidFill>
            <a:srgbClr val="DDEF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5350037" y="1933435"/>
            <a:ext cx="515109" cy="233953"/>
          </a:xfrm>
          <a:prstGeom prst="rect">
            <a:avLst/>
          </a:prstGeom>
          <a:solidFill>
            <a:srgbClr val="4FA8E8"/>
          </a:solidFill>
          <a:ln w="9525">
            <a:solidFill>
              <a:srgbClr val="4FA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105873" y="2155351"/>
            <a:ext cx="3094125" cy="52200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49" b="1" i="0">
                <a:solidFill>
                  <a:srgbClr val="2D2A32"/>
                </a:solidFill>
                <a:latin typeface="Baloo 2"/>
              </a:rPr>
              <a:t>Something I'm good at that school never asks about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4118935" y="3046107"/>
            <a:ext cx="295544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118935" y="2808363"/>
            <a:ext cx="295544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4113574" y="3430046"/>
            <a:ext cx="295544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113574" y="3192302"/>
            <a:ext cx="295544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37218" y="3831259"/>
            <a:ext cx="3277742" cy="1695496"/>
          </a:xfrm>
          <a:prstGeom prst="roundRect">
            <a:avLst>
              <a:gd name="adj" fmla="val 1685"/>
            </a:avLst>
          </a:prstGeom>
          <a:solidFill>
            <a:srgbClr val="FDE7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1907103" y="3748692"/>
            <a:ext cx="515109" cy="233953"/>
          </a:xfrm>
          <a:prstGeom prst="rect">
            <a:avLst/>
          </a:prstGeom>
          <a:solidFill>
            <a:srgbClr val="F78FB3"/>
          </a:solidFill>
          <a:ln w="9525">
            <a:solidFill>
              <a:srgbClr val="F78F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73487" y="3975096"/>
            <a:ext cx="3043597" cy="3296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49" b="1" i="0">
                <a:solidFill>
                  <a:srgbClr val="2D2A32"/>
                </a:solidFill>
                <a:latin typeface="Baloo 2"/>
              </a:rPr>
              <a:t>What I want teachers to know about me</a:t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694965" y="4642460"/>
            <a:ext cx="295529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694965" y="4404716"/>
            <a:ext cx="295529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700326" y="5026400"/>
            <a:ext cx="295529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00326" y="4788656"/>
            <a:ext cx="295529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705687" y="5410334"/>
            <a:ext cx="295529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05687" y="5172590"/>
            <a:ext cx="295529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3957289" y="3831259"/>
            <a:ext cx="3277891" cy="1695496"/>
          </a:xfrm>
          <a:prstGeom prst="roundRect">
            <a:avLst>
              <a:gd name="adj" fmla="val 1685"/>
            </a:avLst>
          </a:prstGeom>
          <a:solidFill>
            <a:srgbClr val="DDF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5350037" y="3748692"/>
            <a:ext cx="515109" cy="233953"/>
          </a:xfrm>
          <a:prstGeom prst="rect">
            <a:avLst/>
          </a:prstGeom>
          <a:solidFill>
            <a:srgbClr val="2EBD6B"/>
          </a:solidFill>
          <a:ln w="9525">
            <a:solidFill>
              <a:srgbClr val="2EBD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4108930" y="3970608"/>
            <a:ext cx="1849665" cy="3130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49" b="1" i="0">
                <a:solidFill>
                  <a:srgbClr val="2D2A32"/>
                </a:solidFill>
                <a:latin typeface="Baloo 2"/>
              </a:rPr>
              <a:t>One goal for this year</a:t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4121992" y="4642460"/>
            <a:ext cx="295544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4121992" y="4404716"/>
            <a:ext cx="295544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4116631" y="5026400"/>
            <a:ext cx="295544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116631" y="4788656"/>
            <a:ext cx="295544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31793" y="5679447"/>
            <a:ext cx="1367254" cy="3215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2D2A32"/>
                </a:solidFill>
                <a:latin typeface="Baloo 2"/>
              </a:rPr>
              <a:t>I work best...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548580" y="6056262"/>
            <a:ext cx="1207442" cy="339625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ounded Rectangle 48"/>
          <p:cNvSpPr/>
          <p:nvPr/>
        </p:nvSpPr>
        <p:spPr>
          <a:xfrm>
            <a:off x="720030" y="6162526"/>
            <a:ext cx="126950" cy="126950"/>
          </a:xfrm>
          <a:prstGeom prst="roundRect">
            <a:avLst>
              <a:gd name="adj" fmla="val 15000"/>
            </a:avLst>
          </a:prstGeom>
          <a:noFill/>
          <a:ln w="19050">
            <a:solidFill>
              <a:srgbClr val="FF9F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904892" y="6098250"/>
            <a:ext cx="1072872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D2A32"/>
                </a:solidFill>
                <a:latin typeface="Baloo 2"/>
              </a:rPr>
              <a:t>On my own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1857523" y="6056262"/>
            <a:ext cx="1560462" cy="339625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ounded Rectangle 51"/>
          <p:cNvSpPr/>
          <p:nvPr/>
        </p:nvSpPr>
        <p:spPr>
          <a:xfrm>
            <a:off x="2028973" y="6162526"/>
            <a:ext cx="126950" cy="126950"/>
          </a:xfrm>
          <a:prstGeom prst="roundRect">
            <a:avLst>
              <a:gd name="adj" fmla="val 15000"/>
            </a:avLst>
          </a:prstGeom>
          <a:noFill/>
          <a:ln w="19050">
            <a:solidFill>
              <a:srgbClr val="4FA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2213836" y="6098250"/>
            <a:ext cx="1425892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D2A32"/>
                </a:solidFill>
                <a:latin typeface="Baloo 2"/>
              </a:rPr>
              <a:t>With one partner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3519487" y="6056262"/>
            <a:ext cx="1143000" cy="339625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ounded Rectangle 54"/>
          <p:cNvSpPr/>
          <p:nvPr/>
        </p:nvSpPr>
        <p:spPr>
          <a:xfrm>
            <a:off x="3690937" y="6162526"/>
            <a:ext cx="126950" cy="126950"/>
          </a:xfrm>
          <a:prstGeom prst="roundRect">
            <a:avLst>
              <a:gd name="adj" fmla="val 15000"/>
            </a:avLst>
          </a:prstGeom>
          <a:noFill/>
          <a:ln w="19050">
            <a:solidFill>
              <a:srgbClr val="F78F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3875799" y="6098250"/>
            <a:ext cx="1008429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D2A32"/>
                </a:solidFill>
                <a:latin typeface="Baloo 2"/>
              </a:rPr>
              <a:t>In a group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4763988" y="6056262"/>
            <a:ext cx="2130176" cy="339625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Rounded Rectangle 57"/>
          <p:cNvSpPr/>
          <p:nvPr/>
        </p:nvSpPr>
        <p:spPr>
          <a:xfrm>
            <a:off x="4935438" y="6162526"/>
            <a:ext cx="126950" cy="126950"/>
          </a:xfrm>
          <a:prstGeom prst="roundRect">
            <a:avLst>
              <a:gd name="adj" fmla="val 15000"/>
            </a:avLst>
          </a:prstGeom>
          <a:noFill/>
          <a:ln w="19050">
            <a:solidFill>
              <a:srgbClr val="2EBD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5120300" y="6098250"/>
            <a:ext cx="1995606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D2A32"/>
                </a:solidFill>
                <a:latin typeface="Baloo 2"/>
              </a:rPr>
              <a:t>With music or headphones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548580" y="6497389"/>
            <a:ext cx="1597521" cy="339625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Rounded Rectangle 60"/>
          <p:cNvSpPr/>
          <p:nvPr/>
        </p:nvSpPr>
        <p:spPr>
          <a:xfrm>
            <a:off x="720030" y="6603652"/>
            <a:ext cx="126950" cy="126950"/>
          </a:xfrm>
          <a:prstGeom prst="roundRect">
            <a:avLst>
              <a:gd name="adj" fmla="val 15000"/>
            </a:avLst>
          </a:prstGeom>
          <a:noFill/>
          <a:ln w="19050">
            <a:solidFill>
              <a:srgbClr val="FF9F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904892" y="6539376"/>
            <a:ext cx="1462950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D2A32"/>
                </a:solidFill>
                <a:latin typeface="Baloo 2"/>
              </a:rPr>
              <a:t>Somewhere quiet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31793" y="529548"/>
            <a:ext cx="3677215" cy="5406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400" b="1" i="0">
                <a:solidFill>
                  <a:srgbClr val="2D2A32"/>
                </a:solidFill>
                <a:latin typeface="Baloo 2"/>
              </a:rPr>
              <a:t>The user manual for 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1034373"/>
            <a:ext cx="2327344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8B8598"/>
                </a:solidFill>
                <a:latin typeface="Baloo 2"/>
              </a:rPr>
              <a:t>Every good device ships with one.</a:t>
            </a:r>
          </a:p>
        </p:txBody>
      </p:sp>
      <p:sp>
        <p:nvSpPr>
          <p:cNvPr id="5" name="Rectangle 4"/>
          <p:cNvSpPr/>
          <p:nvPr/>
        </p:nvSpPr>
        <p:spPr>
          <a:xfrm>
            <a:off x="6394938" y="538432"/>
            <a:ext cx="834892" cy="257974"/>
          </a:xfrm>
          <a:prstGeom prst="rect">
            <a:avLst/>
          </a:prstGeom>
          <a:solidFill>
            <a:srgbClr val="2EBD6B"/>
          </a:solidFill>
          <a:ln w="9525">
            <a:solidFill>
              <a:srgbClr val="2EBD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37218" y="1433042"/>
            <a:ext cx="3277742" cy="1695496"/>
          </a:xfrm>
          <a:prstGeom prst="roundRect">
            <a:avLst>
              <a:gd name="adj" fmla="val 1685"/>
            </a:avLst>
          </a:prstGeom>
          <a:solidFill>
            <a:srgbClr val="DDEF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929818" y="1350471"/>
            <a:ext cx="515109" cy="233953"/>
          </a:xfrm>
          <a:prstGeom prst="rect">
            <a:avLst/>
          </a:prstGeom>
          <a:solidFill>
            <a:srgbClr val="4FA8E8"/>
          </a:solidFill>
          <a:ln w="9525">
            <a:solidFill>
              <a:srgbClr val="4FA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8860" y="1572396"/>
            <a:ext cx="1792670" cy="31220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49" b="1" i="0">
                <a:solidFill>
                  <a:srgbClr val="2D2A32"/>
                </a:solidFill>
                <a:latin typeface="Baloo 2"/>
              </a:rPr>
              <a:t>What helps me focus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701922" y="2244244"/>
            <a:ext cx="295529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01922" y="2006500"/>
            <a:ext cx="295529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696561" y="2628183"/>
            <a:ext cx="295529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96561" y="2390439"/>
            <a:ext cx="295529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91199" y="3012118"/>
            <a:ext cx="2955294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91199" y="2774374"/>
            <a:ext cx="295529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957289" y="1433042"/>
            <a:ext cx="3277891" cy="1695496"/>
          </a:xfrm>
          <a:prstGeom prst="roundRect">
            <a:avLst>
              <a:gd name="adj" fmla="val 1685"/>
            </a:avLst>
          </a:prstGeom>
          <a:solidFill>
            <a:srgbClr val="FDE7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327323" y="1350475"/>
            <a:ext cx="515109" cy="233953"/>
          </a:xfrm>
          <a:prstGeom prst="rect">
            <a:avLst/>
          </a:prstGeom>
          <a:solidFill>
            <a:srgbClr val="F78FB3"/>
          </a:solidFill>
          <a:ln w="9525">
            <a:solidFill>
              <a:srgbClr val="F78F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093557" y="1593585"/>
            <a:ext cx="1847135" cy="31296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49" b="1" i="0">
                <a:solidFill>
                  <a:srgbClr val="2D2A32"/>
                </a:solidFill>
                <a:latin typeface="Baloo 2"/>
              </a:rPr>
              <a:t>What stresses me out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4115035" y="2244244"/>
            <a:ext cx="295544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115035" y="2006500"/>
            <a:ext cx="295544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4120396" y="2628183"/>
            <a:ext cx="295544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120396" y="2390439"/>
            <a:ext cx="295544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4125757" y="3012123"/>
            <a:ext cx="295544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125757" y="2774379"/>
            <a:ext cx="295544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35690" y="3248313"/>
            <a:ext cx="3280799" cy="1914394"/>
          </a:xfrm>
          <a:prstGeom prst="roundRect">
            <a:avLst>
              <a:gd name="adj" fmla="val 1492"/>
            </a:avLst>
          </a:prstGeom>
          <a:solidFill>
            <a:srgbClr val="DDF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1931346" y="3165741"/>
            <a:ext cx="515109" cy="233953"/>
          </a:xfrm>
          <a:prstGeom prst="rect">
            <a:avLst/>
          </a:prstGeom>
          <a:solidFill>
            <a:srgbClr val="2EBD6B"/>
          </a:solidFill>
          <a:ln w="9525">
            <a:solidFill>
              <a:srgbClr val="2EBD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90388" y="3387662"/>
            <a:ext cx="2497153" cy="3220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49" b="1" i="0">
                <a:solidFill>
                  <a:srgbClr val="2D2A32"/>
                </a:solidFill>
                <a:latin typeface="Baloo 2"/>
              </a:rPr>
              <a:t>How I recharge after a hard day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703450" y="4059510"/>
            <a:ext cx="295529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03450" y="3821766"/>
            <a:ext cx="295529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698089" y="4443449"/>
            <a:ext cx="295529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98089" y="4205705"/>
            <a:ext cx="295529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692728" y="4827389"/>
            <a:ext cx="295529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92728" y="4589645"/>
            <a:ext cx="295529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3955760" y="3248313"/>
            <a:ext cx="3280948" cy="1914394"/>
          </a:xfrm>
          <a:prstGeom prst="roundRect">
            <a:avLst>
              <a:gd name="adj" fmla="val 149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5325794" y="3165741"/>
            <a:ext cx="515109" cy="233953"/>
          </a:xfrm>
          <a:prstGeom prst="rect">
            <a:avLst/>
          </a:prstGeom>
          <a:solidFill>
            <a:srgbClr val="FF9F43"/>
          </a:solidFill>
          <a:ln w="9525">
            <a:solidFill>
              <a:srgbClr val="FF9F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4092029" y="3387806"/>
            <a:ext cx="3354469" cy="55291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49" b="1" i="0">
                <a:solidFill>
                  <a:srgbClr val="2D2A32"/>
                </a:solidFill>
                <a:latin typeface="Baloo 2"/>
              </a:rPr>
              <a:t>Something I'm proud of that isn't on a report card</a:t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4116563" y="4278417"/>
            <a:ext cx="295544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116563" y="4040673"/>
            <a:ext cx="295544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4121924" y="4662352"/>
            <a:ext cx="295544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121924" y="4424608"/>
            <a:ext cx="295544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4127286" y="5046291"/>
            <a:ext cx="295544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127286" y="4808547"/>
            <a:ext cx="295544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624780" y="5343227"/>
            <a:ext cx="6522839" cy="733425"/>
          </a:xfrm>
          <a:prstGeom prst="roundRect">
            <a:avLst>
              <a:gd name="adj" fmla="val 15000"/>
            </a:avLst>
          </a:prstGeom>
          <a:solidFill>
            <a:srgbClr val="DDEFFC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790592" y="5486864"/>
            <a:ext cx="1688425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4FA8E8"/>
                </a:solidFill>
                <a:latin typeface="Baloo 2"/>
              </a:rPr>
              <a:t>Why this page exists: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113258" y="5515439"/>
            <a:ext cx="6463873" cy="4358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0" i="0">
                <a:solidFill>
                  <a:srgbClr val="2D2A32"/>
                </a:solidFill>
                <a:latin typeface="Inter"/>
              </a:rPr>
              <a:t>Nobody can read your mind, and the adults who want to help guess wrong without instructions. Two honest minutes here saves months of being misread.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art-02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580" y="548580"/>
            <a:ext cx="6675090" cy="7786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69063" y="1416861"/>
            <a:ext cx="2696735" cy="559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2499" b="1" i="0">
                <a:solidFill>
                  <a:srgbClr val="2D2A32"/>
                </a:solidFill>
                <a:latin typeface="Baloo 2"/>
              </a:rPr>
              <a:t>Circle what you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00039" y="1416861"/>
            <a:ext cx="1123920" cy="559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2499" b="1" i="0">
                <a:solidFill>
                  <a:srgbClr val="FF6B6B"/>
                </a:solidFill>
                <a:latin typeface="Baloo 2"/>
              </a:rPr>
              <a:t>love!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64735" y="1940587"/>
            <a:ext cx="3617684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99" b="1" i="0">
                <a:solidFill>
                  <a:srgbClr val="8B8598"/>
                </a:solidFill>
                <a:latin typeface="Baloo 2"/>
              </a:rPr>
              <a:t>Circle it, point to it, stamp it, or glue it. Every way counts.</a:t>
            </a:r>
          </a:p>
        </p:txBody>
      </p:sp>
      <p:pic>
        <p:nvPicPr>
          <p:cNvPr id="7" name="Picture 6" descr="art-03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567" y="2326118"/>
            <a:ext cx="227093" cy="22709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32860" y="2283338"/>
            <a:ext cx="1339125" cy="3215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350" b="1" i="0">
                <a:solidFill>
                  <a:srgbClr val="2D2A32"/>
                </a:solidFill>
                <a:latin typeface="Baloo 2"/>
              </a:rPr>
              <a:t>Foods I love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1880294" y="2449264"/>
            <a:ext cx="5343525" cy="0"/>
          </a:xfrm>
          <a:prstGeom prst="line">
            <a:avLst/>
          </a:prstGeom>
          <a:ln w="19050">
            <a:solidFill>
              <a:srgbClr val="8B8598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880294" y="2211520"/>
            <a:ext cx="534352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5381" y="2649917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6B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art-03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083" y="2806619"/>
            <a:ext cx="542325" cy="5423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80182" y="3505580"/>
            <a:ext cx="760216" cy="2704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Baloo 2"/>
              </a:rPr>
              <a:t>Apple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099975" y="2649917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9F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art-03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6677" y="2806619"/>
            <a:ext cx="542324" cy="54232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273806" y="3504678"/>
            <a:ext cx="863636" cy="2722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Baloo 2"/>
              </a:rPr>
              <a:t>Banana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456257" y="2649917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C9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art-033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2959" y="2806619"/>
            <a:ext cx="542325" cy="54232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621596" y="3504194"/>
            <a:ext cx="919141" cy="27317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Baloo 2"/>
              </a:rPr>
              <a:t>Nuggets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820851" y="2649917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2EBD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1" name="Picture 20" descr="art-034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77553" y="2806619"/>
            <a:ext cx="542325" cy="54232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067745" y="3505952"/>
            <a:ext cx="717360" cy="26965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Baloo 2"/>
              </a:rPr>
              <a:t>Juice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177133" y="2649917"/>
            <a:ext cx="855729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4FA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4" name="Picture 23" descr="art-035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3835" y="2806619"/>
            <a:ext cx="542325" cy="542325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469254" y="3506403"/>
            <a:ext cx="665725" cy="26875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Baloo 2"/>
              </a:rPr>
              <a:t>Milk</a:t>
            </a:r>
          </a:p>
        </p:txBody>
      </p:sp>
      <p:pic>
        <p:nvPicPr>
          <p:cNvPr id="26" name="Picture 25" descr="art-036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5567" y="3878395"/>
            <a:ext cx="227093" cy="227093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32860" y="3835616"/>
            <a:ext cx="1736347" cy="3215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350" b="1" i="0">
                <a:solidFill>
                  <a:srgbClr val="2D2A32"/>
                </a:solidFill>
                <a:latin typeface="Baloo 2"/>
              </a:rPr>
              <a:t>How I like to play</a:t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2277516" y="4001541"/>
            <a:ext cx="4946303" cy="0"/>
          </a:xfrm>
          <a:prstGeom prst="line">
            <a:avLst/>
          </a:prstGeom>
          <a:ln w="19050">
            <a:solidFill>
              <a:srgbClr val="8B8598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277516" y="3763797"/>
            <a:ext cx="494630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35381" y="4202194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9F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1" name="Picture 30" descr="art-037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2083" y="4358896"/>
            <a:ext cx="542325" cy="542325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2886709" y="5057709"/>
            <a:ext cx="777180" cy="2707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Baloo 2"/>
              </a:rPr>
              <a:t>Swing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2099975" y="4202194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C9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4" name="Picture 33" descr="art-038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56677" y="4358896"/>
            <a:ext cx="542324" cy="542325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2158630" y="5054941"/>
            <a:ext cx="1093838" cy="2762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Baloo 2"/>
              </a:rPr>
              <a:t>Trampoline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456257" y="4202194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2EBD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7" name="Picture 36" descr="art-039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12959" y="4358896"/>
            <a:ext cx="542325" cy="542325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3678588" y="5057467"/>
            <a:ext cx="805156" cy="2711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Baloo 2"/>
              </a:rPr>
              <a:t>Puzzle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820851" y="4202194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4FA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0" name="Picture 39" descr="art-040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77553" y="4358896"/>
            <a:ext cx="542325" cy="542325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5021318" y="5057420"/>
            <a:ext cx="810215" cy="2712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Baloo 2"/>
              </a:rPr>
              <a:t>Blocks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6177133" y="4202194"/>
            <a:ext cx="855729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9B59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3" name="Picture 42" descr="art-041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33835" y="4358896"/>
            <a:ext cx="542325" cy="542325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6420892" y="5057839"/>
            <a:ext cx="762300" cy="27044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Baloo 2"/>
              </a:rPr>
              <a:t>Music</a:t>
            </a:r>
          </a:p>
        </p:txBody>
      </p:sp>
      <p:pic>
        <p:nvPicPr>
          <p:cNvPr id="45" name="Picture 44" descr="art-042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5567" y="5430673"/>
            <a:ext cx="227093" cy="227093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832860" y="5387893"/>
            <a:ext cx="1796028" cy="3215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350" b="1" i="0">
                <a:solidFill>
                  <a:srgbClr val="2D2A32"/>
                </a:solidFill>
                <a:latin typeface="Baloo 2"/>
              </a:rPr>
              <a:t>More things I love</a:t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2337196" y="5553819"/>
            <a:ext cx="4886623" cy="0"/>
          </a:xfrm>
          <a:prstGeom prst="line">
            <a:avLst/>
          </a:prstGeom>
          <a:ln w="19050">
            <a:solidFill>
              <a:srgbClr val="8B8598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2337196" y="5316075"/>
            <a:ext cx="488662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735381" y="5754472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C9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0" name="Picture 49" descr="art-043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92083" y="5911174"/>
            <a:ext cx="542325" cy="542325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1032860" y="6611051"/>
            <a:ext cx="655011" cy="26856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Baloo 2"/>
              </a:rPr>
              <a:t>Dog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2099975" y="5754472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2EBD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3" name="Picture 52" descr="art-044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256677" y="5911174"/>
            <a:ext cx="542324" cy="542325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6797642" y="6611400"/>
            <a:ext cx="615131" cy="2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Baloo 2"/>
              </a:rPr>
              <a:t>Cat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3456257" y="5754472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4FA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6" name="Picture 55" descr="art-045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612959" y="5911174"/>
            <a:ext cx="542325" cy="542325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7047013" y="6611167"/>
            <a:ext cx="641618" cy="26833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Baloo 2"/>
              </a:rPr>
              <a:t>Ball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4820851" y="5754472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9B59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9" name="Picture 58" descr="art-046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977553" y="5911174"/>
            <a:ext cx="542325" cy="542325"/>
          </a:xfrm>
          <a:prstGeom prst="rect">
            <a:avLst/>
          </a:prstGeom>
        </p:spPr>
      </p:pic>
      <p:sp>
        <p:nvSpPr>
          <p:cNvPr id="60" name="TextBox 59"/>
          <p:cNvSpPr txBox="1"/>
          <p:nvPr/>
        </p:nvSpPr>
        <p:spPr>
          <a:xfrm>
            <a:off x="7322872" y="6611386"/>
            <a:ext cx="616768" cy="26789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Baloo 2"/>
              </a:rPr>
              <a:t>Car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6177133" y="5754472"/>
            <a:ext cx="855729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6B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2" name="Picture 61" descr="art-047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33835" y="5911174"/>
            <a:ext cx="542325" cy="542325"/>
          </a:xfrm>
          <a:prstGeom prst="rect">
            <a:avLst/>
          </a:prstGeom>
        </p:spPr>
      </p:pic>
      <p:sp>
        <p:nvSpPr>
          <p:cNvPr id="63" name="TextBox 62"/>
          <p:cNvSpPr txBox="1"/>
          <p:nvPr/>
        </p:nvSpPr>
        <p:spPr>
          <a:xfrm>
            <a:off x="6440684" y="6610460"/>
            <a:ext cx="722717" cy="26975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Baloo 2"/>
              </a:rPr>
              <a:t>Book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675530" y="7006083"/>
            <a:ext cx="6497538" cy="733425"/>
          </a:xfrm>
          <a:prstGeom prst="roundRect">
            <a:avLst>
              <a:gd name="adj" fmla="val 15000"/>
            </a:avLst>
          </a:prstGeom>
          <a:solidFill>
            <a:srgbClr val="DDEFFC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841343" y="7149720"/>
            <a:ext cx="1707921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4FA8E8"/>
                </a:solidFill>
                <a:latin typeface="Baloo 2"/>
              </a:rPr>
              <a:t>For the adult helping: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2183505" y="7178295"/>
            <a:ext cx="6456283" cy="4358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0" i="0">
                <a:solidFill>
                  <a:srgbClr val="2D2A32"/>
                </a:solidFill>
                <a:latin typeface="Inter"/>
              </a:rPr>
              <a:t>Students can circle, point, stamp, or glue. A choice counts however it is made. For AAC users, model the symbol on their device first, then let them mark the page.</a:t>
            </a:r>
          </a:p>
        </p:txBody>
      </p:sp>
      <p:pic>
        <p:nvPicPr>
          <p:cNvPr id="67" name="Picture 66" descr="art-048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4030" y="6879133"/>
            <a:ext cx="502890" cy="291554"/>
          </a:xfrm>
          <a:prstGeom prst="rect">
            <a:avLst/>
          </a:prstGeom>
        </p:spPr>
      </p:pic>
      <p:sp>
        <p:nvSpPr>
          <p:cNvPr id="68" name="TextBox 67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art-04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580" y="548580"/>
            <a:ext cx="6675090" cy="7786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00070" y="1416861"/>
            <a:ext cx="1922680" cy="559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2499" b="1" i="0">
                <a:solidFill>
                  <a:srgbClr val="2D2A32"/>
                </a:solidFill>
                <a:latin typeface="Baloo 2"/>
              </a:rPr>
              <a:t>My school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56990" y="1416861"/>
            <a:ext cx="1035962" cy="559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2499" b="1" i="0">
                <a:solidFill>
                  <a:srgbClr val="4FA8E8"/>
                </a:solidFill>
                <a:latin typeface="Baloo 2"/>
              </a:rPr>
              <a:t>day!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44829" y="1940587"/>
            <a:ext cx="3057644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99" b="1" i="0">
                <a:solidFill>
                  <a:srgbClr val="8B8598"/>
                </a:solidFill>
                <a:latin typeface="Baloo 2"/>
              </a:rPr>
              <a:t>Circle it, point to it, stamp it, or draw your own.</a:t>
            </a:r>
          </a:p>
        </p:txBody>
      </p:sp>
      <p:pic>
        <p:nvPicPr>
          <p:cNvPr id="7" name="Picture 6" descr="art-05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567" y="2326118"/>
            <a:ext cx="227093" cy="22709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32860" y="2283338"/>
            <a:ext cx="1897231" cy="3215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350" b="1" i="0">
                <a:solidFill>
                  <a:srgbClr val="2D2A32"/>
                </a:solidFill>
                <a:latin typeface="Baloo 2"/>
              </a:rPr>
              <a:t>How I get to school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2438400" y="2449264"/>
            <a:ext cx="4785419" cy="0"/>
          </a:xfrm>
          <a:prstGeom prst="line">
            <a:avLst/>
          </a:prstGeom>
          <a:ln w="19050">
            <a:solidFill>
              <a:srgbClr val="8B8598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438400" y="2211520"/>
            <a:ext cx="47854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957707" y="2649917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6B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art-05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4409" y="2806619"/>
            <a:ext cx="542325" cy="5423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64113" y="3506654"/>
            <a:ext cx="637005" cy="26825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Baloo 2"/>
              </a:rPr>
              <a:t>Bus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460413" y="2649917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9F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art-05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7115" y="2806619"/>
            <a:ext cx="542325" cy="54232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757603" y="3506831"/>
            <a:ext cx="616768" cy="26789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Baloo 2"/>
              </a:rPr>
              <a:t>Car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954808" y="2649917"/>
            <a:ext cx="855729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C93C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334746" y="2963771"/>
            <a:ext cx="470589" cy="23678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00" b="1" i="0">
                <a:solidFill>
                  <a:srgbClr val="FFC93C"/>
                </a:solidFill>
                <a:latin typeface="Baloo 2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138450" y="3504510"/>
            <a:ext cx="882534" cy="2725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Baloo 2"/>
              </a:rPr>
              <a:t>Draw it!</a:t>
            </a:r>
          </a:p>
        </p:txBody>
      </p:sp>
      <p:pic>
        <p:nvPicPr>
          <p:cNvPr id="20" name="Picture 19" descr="art-053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5567" y="3878395"/>
            <a:ext cx="227093" cy="22709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832860" y="3835616"/>
            <a:ext cx="1594961" cy="3215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350" b="1" i="0">
                <a:solidFill>
                  <a:srgbClr val="2D2A32"/>
                </a:solidFill>
                <a:latin typeface="Baloo 2"/>
              </a:rPr>
              <a:t>At school I love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2136130" y="4001541"/>
            <a:ext cx="5087689" cy="0"/>
          </a:xfrm>
          <a:prstGeom prst="line">
            <a:avLst/>
          </a:prstGeom>
          <a:ln w="19050">
            <a:solidFill>
              <a:srgbClr val="8B8598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136130" y="3763797"/>
            <a:ext cx="50876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35381" y="4202194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C9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art-054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2083" y="4358896"/>
            <a:ext cx="542325" cy="542325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945511" y="5057248"/>
            <a:ext cx="829709" cy="27161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Baloo 2"/>
              </a:rPr>
              <a:t>Recess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099975" y="4202194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2EBD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8" name="Picture 27" descr="art-055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56677" y="4358896"/>
            <a:ext cx="542324" cy="542325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317852" y="5057723"/>
            <a:ext cx="775394" cy="27066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Baloo 2"/>
              </a:rPr>
              <a:t>Lunch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3456257" y="4202194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4FA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1" name="Picture 30" descr="art-056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12959" y="4358896"/>
            <a:ext cx="542325" cy="542325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3657458" y="5057095"/>
            <a:ext cx="847416" cy="27192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Baloo 2"/>
              </a:rPr>
              <a:t>Library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820851" y="4202194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9B59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4" name="Picture 33" descr="art-057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77553" y="4358896"/>
            <a:ext cx="542325" cy="542325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5085006" y="5058532"/>
            <a:ext cx="682987" cy="26905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Baloo 2"/>
              </a:rPr>
              <a:t>Gym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177133" y="4202194"/>
            <a:ext cx="855729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6B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7" name="Picture 36" descr="art-058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33835" y="4358896"/>
            <a:ext cx="542325" cy="542325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6500205" y="5059225"/>
            <a:ext cx="603674" cy="26766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Baloo 2"/>
              </a:rPr>
              <a:t>Art</a:t>
            </a:r>
          </a:p>
        </p:txBody>
      </p:sp>
      <p:pic>
        <p:nvPicPr>
          <p:cNvPr id="39" name="Picture 38" descr="art-059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5567" y="5430673"/>
            <a:ext cx="227093" cy="227093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832860" y="5387893"/>
            <a:ext cx="1616094" cy="3215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350" b="1" i="0">
                <a:solidFill>
                  <a:srgbClr val="2D2A32"/>
                </a:solidFill>
                <a:latin typeface="Baloo 2"/>
              </a:rPr>
              <a:t>In my backpack</a:t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2157263" y="5553819"/>
            <a:ext cx="5066556" cy="0"/>
          </a:xfrm>
          <a:prstGeom prst="line">
            <a:avLst/>
          </a:prstGeom>
          <a:ln w="19050">
            <a:solidFill>
              <a:srgbClr val="8B8598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2157263" y="5316075"/>
            <a:ext cx="506655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735381" y="5754472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4FA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4" name="Picture 43" descr="art-060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2083" y="5911174"/>
            <a:ext cx="542325" cy="542325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865602" y="6608130"/>
            <a:ext cx="989526" cy="2744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Baloo 2"/>
              </a:rPr>
              <a:t>Backpack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2099975" y="5754472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9B59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7" name="Picture 46" descr="art-061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56677" y="5911174"/>
            <a:ext cx="542324" cy="542325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2206843" y="6608061"/>
            <a:ext cx="997561" cy="27454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Baloo 2"/>
              </a:rPr>
              <a:t>Lunchbox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3456257" y="5754472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6B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0" name="Picture 49" descr="art-062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12959" y="5911174"/>
            <a:ext cx="542325" cy="542325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3576806" y="6607963"/>
            <a:ext cx="1008870" cy="2747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Baloo 2"/>
              </a:rPr>
              <a:t>Notebook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4820851" y="5754472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9F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3" name="Picture 52" descr="art-063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77553" y="5911174"/>
            <a:ext cx="542325" cy="542325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4975932" y="6608902"/>
            <a:ext cx="901135" cy="2728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Baloo 2"/>
              </a:rPr>
              <a:t>Crayons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6177133" y="5754472"/>
            <a:ext cx="855729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C93C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6557072" y="6068326"/>
            <a:ext cx="470589" cy="23678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00" b="1" i="0">
                <a:solidFill>
                  <a:srgbClr val="FFC93C"/>
                </a:solidFill>
                <a:latin typeface="Baloo 2"/>
              </a:rPr>
              <a:t>?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360775" y="6609065"/>
            <a:ext cx="882534" cy="2725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Baloo 2"/>
              </a:rPr>
              <a:t>Draw it!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675530" y="7006083"/>
            <a:ext cx="6497538" cy="733425"/>
          </a:xfrm>
          <a:prstGeom prst="roundRect">
            <a:avLst>
              <a:gd name="adj" fmla="val 15000"/>
            </a:avLst>
          </a:prstGeom>
          <a:solidFill>
            <a:srgbClr val="DDF5E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841343" y="7149720"/>
            <a:ext cx="1707921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EBD6B"/>
                </a:solidFill>
                <a:latin typeface="Baloo 2"/>
              </a:rPr>
              <a:t>For the adult helping: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183505" y="7178295"/>
            <a:ext cx="6456283" cy="4358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0" i="0">
                <a:solidFill>
                  <a:srgbClr val="2D2A32"/>
                </a:solidFill>
                <a:latin typeface="Inter"/>
              </a:rPr>
              <a:t>Students can circle, point, stamp, or glue. A choice counts however it is made. For AAC users, model the symbol on their device first, then let them mark the page.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art-06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580" y="640109"/>
            <a:ext cx="310753" cy="31075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67995" y="529548"/>
            <a:ext cx="1169908" cy="5406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400" b="1" i="0">
                <a:solidFill>
                  <a:srgbClr val="2D2A32"/>
                </a:solidFill>
                <a:latin typeface="Baloo 2"/>
              </a:rPr>
              <a:t>Meet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72144" y="529548"/>
            <a:ext cx="1572488" cy="5406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400" b="1" i="0">
                <a:solidFill>
                  <a:srgbClr val="9B59B6"/>
                </a:solidFill>
                <a:latin typeface="Baloo 2"/>
              </a:rPr>
              <a:t>my child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60521" y="677185"/>
            <a:ext cx="2156489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8B8598"/>
                </a:solidFill>
                <a:latin typeface="Baloo 2"/>
              </a:rPr>
              <a:t>Read this before the paperwork.</a:t>
            </a:r>
          </a:p>
        </p:txBody>
      </p:sp>
      <p:pic>
        <p:nvPicPr>
          <p:cNvPr id="7" name="Picture 6" descr="art-06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881" y="1074836"/>
            <a:ext cx="2011560" cy="12069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0292" y="1294673"/>
            <a:ext cx="1164550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D2A32"/>
                </a:solidFill>
                <a:latin typeface="Baloo 2"/>
              </a:rPr>
              <a:t>Child's name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548580" y="1760190"/>
            <a:ext cx="3248769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48580" y="1522446"/>
            <a:ext cx="324876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56762" y="1294673"/>
            <a:ext cx="1079867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D2A32"/>
                </a:solidFill>
                <a:latin typeface="Baloo 2"/>
              </a:rPr>
              <a:t>Filled in by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70869" y="1332773"/>
            <a:ext cx="1235690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8B8598"/>
                </a:solidFill>
                <a:latin typeface="Inter"/>
              </a:rPr>
              <a:t>and relationship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3975050" y="1760190"/>
            <a:ext cx="3248769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975050" y="1522446"/>
            <a:ext cx="324876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580" y="1887140"/>
            <a:ext cx="6675239" cy="1415057"/>
          </a:xfrm>
          <a:prstGeom prst="roundRect">
            <a:avLst>
              <a:gd name="adj" fmla="val 6731"/>
            </a:avLst>
          </a:prstGeom>
          <a:solidFill>
            <a:srgbClr val="FFF9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39842" y="1960828"/>
            <a:ext cx="1477982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D2A32"/>
                </a:solidFill>
                <a:latin typeface="Baloo 2"/>
              </a:rPr>
              <a:t>Strengths first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9842" y="2221128"/>
            <a:ext cx="3801635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8B8598"/>
                </a:solidFill>
                <a:latin typeface="Inter"/>
              </a:rPr>
              <a:t>Three things my child is genuinely great at. Start the meeting here.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758130" y="2664767"/>
            <a:ext cx="631328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58130" y="2427023"/>
            <a:ext cx="63132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758130" y="2939057"/>
            <a:ext cx="631328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58130" y="2701313"/>
            <a:ext cx="63132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758130" y="3213348"/>
            <a:ext cx="631328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58130" y="2975604"/>
            <a:ext cx="63132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48580" y="3429148"/>
            <a:ext cx="6675239" cy="1415057"/>
          </a:xfrm>
          <a:prstGeom prst="roundRect">
            <a:avLst>
              <a:gd name="adj" fmla="val 6731"/>
            </a:avLst>
          </a:prstGeom>
          <a:solidFill>
            <a:srgbClr val="FFF9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39842" y="3502836"/>
            <a:ext cx="1218277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D2A32"/>
                </a:solidFill>
                <a:latin typeface="Baloo 2"/>
              </a:rPr>
              <a:t>What helps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9842" y="3763137"/>
            <a:ext cx="5425053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8B8598"/>
                </a:solidFill>
                <a:latin typeface="Inter"/>
              </a:rPr>
              <a:t>Supports that already work at home: warnings before transitions, a quiet corner, a visual schedule.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758130" y="4206775"/>
            <a:ext cx="631328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58130" y="3969031"/>
            <a:ext cx="63132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758130" y="4481066"/>
            <a:ext cx="631328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58130" y="4243322"/>
            <a:ext cx="63132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758130" y="4755356"/>
            <a:ext cx="631328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58130" y="4517612"/>
            <a:ext cx="63132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48580" y="4971157"/>
            <a:ext cx="6675239" cy="1415057"/>
          </a:xfrm>
          <a:prstGeom prst="roundRect">
            <a:avLst>
              <a:gd name="adj" fmla="val 6731"/>
            </a:avLst>
          </a:prstGeom>
          <a:solidFill>
            <a:srgbClr val="FFF9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39842" y="5044844"/>
            <a:ext cx="1311294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D2A32"/>
                </a:solidFill>
                <a:latin typeface="Baloo 2"/>
              </a:rPr>
              <a:t>What is hard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39842" y="5305145"/>
            <a:ext cx="4468237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8B8598"/>
                </a:solidFill>
                <a:latin typeface="Inter"/>
              </a:rPr>
              <a:t>Situations that reliably lead to a tough moment, and the early signs to watch for.</a:t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758130" y="5748783"/>
            <a:ext cx="631328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58130" y="5511039"/>
            <a:ext cx="63132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758130" y="6023074"/>
            <a:ext cx="631328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58130" y="5785330"/>
            <a:ext cx="63132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758130" y="6297364"/>
            <a:ext cx="631328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58130" y="6059620"/>
            <a:ext cx="63132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548580" y="6513165"/>
            <a:ext cx="6675239" cy="1140767"/>
          </a:xfrm>
          <a:prstGeom prst="roundRect">
            <a:avLst>
              <a:gd name="adj" fmla="val 8349"/>
            </a:avLst>
          </a:prstGeom>
          <a:solidFill>
            <a:srgbClr val="FFF9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739842" y="6586853"/>
            <a:ext cx="2461736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D2A32"/>
                </a:solidFill>
                <a:latin typeface="Baloo 2"/>
              </a:rPr>
              <a:t>How my child communicates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39842" y="6847153"/>
            <a:ext cx="5177403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8B8598"/>
                </a:solidFill>
                <a:latin typeface="Inter"/>
              </a:rPr>
              <a:t>Words, AAC device, signs, gestures, behavior. What a yes looks like, and what a no looks like.</a:t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758130" y="7290792"/>
            <a:ext cx="631328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758130" y="7053048"/>
            <a:ext cx="63132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758130" y="7565082"/>
            <a:ext cx="631328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758130" y="7327338"/>
            <a:ext cx="63132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548580" y="7780883"/>
            <a:ext cx="6675239" cy="866477"/>
          </a:xfrm>
          <a:prstGeom prst="roundRect">
            <a:avLst>
              <a:gd name="adj" fmla="val 10992"/>
            </a:avLst>
          </a:prstGeom>
          <a:solidFill>
            <a:srgbClr val="FFF9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739842" y="7854570"/>
            <a:ext cx="1773406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D2A32"/>
                </a:solidFill>
                <a:latin typeface="Baloo 2"/>
              </a:rPr>
              <a:t>Ask my child about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39842" y="8114871"/>
            <a:ext cx="2195929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8B8598"/>
                </a:solidFill>
                <a:latin typeface="Inter"/>
              </a:rPr>
              <a:t>The interest that opens every door.</a:t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758130" y="8558510"/>
            <a:ext cx="631328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758130" y="8320766"/>
            <a:ext cx="63132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548580" y="8786961"/>
            <a:ext cx="6675239" cy="698301"/>
          </a:xfrm>
          <a:prstGeom prst="roundRect">
            <a:avLst>
              <a:gd name="adj" fmla="val 15000"/>
            </a:avLst>
          </a:prstGeom>
          <a:solidFill>
            <a:srgbClr val="F0E1F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701742" y="8946374"/>
            <a:ext cx="6683394" cy="4263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D2A32"/>
                </a:solidFill>
                <a:latin typeface="Inter"/>
              </a:rPr>
              <a:t>Bring a copy for every person at the table, or email it ahead with your introduction. Pairs with the IEP Meeting Prep tool at spectrumunlocked.com/tools/iep-meeting-prep.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