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35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20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26.png"/><Relationship Id="rId8" Type="http://schemas.openxmlformats.org/officeDocument/2006/relationships/image" Target="../media/image40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image" Target="../media/image43.png"/><Relationship Id="rId12" Type="http://schemas.openxmlformats.org/officeDocument/2006/relationships/image" Target="../media/image44.png"/><Relationship Id="rId13" Type="http://schemas.openxmlformats.org/officeDocument/2006/relationships/image" Target="../media/image32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image" Target="../media/image47.png"/><Relationship Id="rId17" Type="http://schemas.openxmlformats.org/officeDocument/2006/relationships/image" Target="../media/image4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052619"/>
          </a:xfrm>
          <a:prstGeom prst="roundRect">
            <a:avLst>
              <a:gd name="adj" fmla="val 1893"/>
            </a:avLst>
          </a:prstGeom>
          <a:solidFill>
            <a:srgbClr val="F4F4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95963" y="884056"/>
            <a:ext cx="3695521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7B80A3"/>
                </a:solidFill>
                <a:latin typeface="Archivo"/>
              </a:rPr>
              <a:t>Spectrum Unlocked · Free Printables</a:t>
            </a:r>
          </a:p>
        </p:txBody>
      </p:sp>
      <p:pic>
        <p:nvPicPr>
          <p:cNvPr id="5" name="Picture 4" descr="art-0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9147" y="887807"/>
            <a:ext cx="162573" cy="162573"/>
          </a:xfrm>
          <a:prstGeom prst="rect">
            <a:avLst/>
          </a:prstGeom>
        </p:spPr>
      </p:pic>
      <p:pic>
        <p:nvPicPr>
          <p:cNvPr id="6" name="Picture 5" descr="art-00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0470" y="850255"/>
            <a:ext cx="237678" cy="237678"/>
          </a:xfrm>
          <a:prstGeom prst="rect">
            <a:avLst/>
          </a:prstGeom>
        </p:spPr>
      </p:pic>
      <p:pic>
        <p:nvPicPr>
          <p:cNvPr id="7" name="Picture 6" descr="art-00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20" y="1630896"/>
            <a:ext cx="873861" cy="12447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856053" y="1408676"/>
            <a:ext cx="3766214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19B3A6"/>
                </a:solidFill>
                <a:latin typeface="Archivo"/>
              </a:rPr>
              <a:t>Mission file · open to all crews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6053" y="1545002"/>
            <a:ext cx="3672453" cy="797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4599" b="1" i="0">
                <a:solidFill>
                  <a:srgbClr val="232A54"/>
                </a:solidFill>
                <a:latin typeface="Plus Jakarta Sans"/>
              </a:rPr>
              <a:t>ALL ABOUT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6053" y="2117395"/>
            <a:ext cx="1288375" cy="797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4599" b="1" i="0">
                <a:solidFill>
                  <a:srgbClr val="FF5E5B"/>
                </a:solidFill>
                <a:latin typeface="Plus Jakarta Sans"/>
              </a:rPr>
              <a:t>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56053" y="2861238"/>
            <a:ext cx="306389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1B2A5E"/>
                </a:solidFill>
                <a:latin typeface="Plus Jakarta Sans"/>
              </a:rPr>
              <a:t>WORKSHEETS FOR EVERY LEARNER</a:t>
            </a:r>
          </a:p>
        </p:txBody>
      </p:sp>
      <p:pic>
        <p:nvPicPr>
          <p:cNvPr id="12" name="Picture 11" descr="art-00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400" y="1878408"/>
            <a:ext cx="960936" cy="7495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48673" y="3226313"/>
            <a:ext cx="5849808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1" i="0">
                <a:solidFill>
                  <a:srgbClr val="7B80A3"/>
                </a:solidFill>
                <a:latin typeface="Inter"/>
              </a:rPr>
              <a:t>Five versions, because no two people introduce themselves the same way. Teachers included.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251" y="3844974"/>
            <a:ext cx="1905000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971401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711350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971401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2711350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41963" y="3956762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Crew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52610" y="3956762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01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1963" y="4112138"/>
            <a:ext cx="825817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F5E5B"/>
                </a:solidFill>
                <a:latin typeface="Plus Jakarta Sans"/>
              </a:rPr>
              <a:t>Pre-K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1963" y="4327939"/>
            <a:ext cx="195423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Inter"/>
              </a:rPr>
              <a:t>Drawing-first, almost no writing.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2933551" y="3844974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2990701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4730799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2990701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730799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3061263" y="3956762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Crew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471910" y="3956762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02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61263" y="4112138"/>
            <a:ext cx="1192232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19B3A6"/>
                </a:solidFill>
                <a:latin typeface="Plus Jakarta Sans"/>
              </a:rPr>
              <a:t>Elementary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061263" y="4327939"/>
            <a:ext cx="1865381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Inter"/>
              </a:rPr>
              <a:t>Big lines, a self-portrait frame, favorites.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953000" y="3844974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5010150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750248" y="39021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010150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6750248" y="464343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80712" y="3956762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Crew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491358" y="3956762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03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080712" y="4112138"/>
            <a:ext cx="80498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7C6BD9"/>
                </a:solidFill>
                <a:latin typeface="Plus Jakarta Sans"/>
              </a:rPr>
              <a:t>Teens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080712" y="4327939"/>
            <a:ext cx="1980426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Inter"/>
              </a:rPr>
              <a:t>An introduction that respects the reader.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14251" y="4865637"/>
            <a:ext cx="1905000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971401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2711350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971401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2711350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1041963" y="4977425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Crew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452610" y="4977425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04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41963" y="5132802"/>
            <a:ext cx="169125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2B33D"/>
                </a:solidFill>
                <a:latin typeface="Plus Jakarta Sans"/>
              </a:rPr>
              <a:t>Symbol supported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41963" y="5348603"/>
            <a:ext cx="1761351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Inter"/>
              </a:rPr>
              <a:t>Circle, point, stamp, or glue. AAC-friendly.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2933551" y="4865637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2990701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4730799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2990701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4730799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3061263" y="4977425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Crew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71910" y="4977425"/>
            <a:ext cx="54572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05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061263" y="5132802"/>
            <a:ext cx="1508194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F5E5B"/>
                </a:solidFill>
                <a:latin typeface="Plus Jakarta Sans"/>
              </a:rPr>
              <a:t>For the IEP team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061263" y="5348603"/>
            <a:ext cx="2000220" cy="32096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Inter"/>
              </a:rPr>
              <a:t>A parent-voice one-pager for the meeting.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953000" y="4865637"/>
            <a:ext cx="1905148" cy="906363"/>
          </a:xfrm>
          <a:prstGeom prst="roundRect">
            <a:avLst>
              <a:gd name="adj" fmla="val 1261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5010150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6750248" y="4922787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5010150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6750248" y="5664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080712" y="4977425"/>
            <a:ext cx="7764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Crew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491358" y="4977425"/>
            <a:ext cx="545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Archivo"/>
              </a:rPr>
              <a:t>06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080712" y="5132802"/>
            <a:ext cx="1280040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19B3A6"/>
                </a:solidFill>
                <a:latin typeface="Plus Jakarta Sans"/>
              </a:rPr>
              <a:t>Your teacher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80712" y="5348603"/>
            <a:ext cx="1706284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232A54"/>
                </a:solidFill>
                <a:latin typeface="Inter"/>
              </a:rPr>
              <a:t>You introduce yourself too.</a:t>
            </a:r>
          </a:p>
        </p:txBody>
      </p:sp>
      <p:pic>
        <p:nvPicPr>
          <p:cNvPr id="68" name="Picture 67" descr="art-004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5909" y="6649938"/>
            <a:ext cx="5120580" cy="1152078"/>
          </a:xfrm>
          <a:prstGeom prst="rect">
            <a:avLst/>
          </a:prstGeom>
        </p:spPr>
      </p:pic>
      <p:sp>
        <p:nvSpPr>
          <p:cNvPr id="69" name="Rounded Rectangle 68"/>
          <p:cNvSpPr/>
          <p:nvPr/>
        </p:nvSpPr>
        <p:spPr>
          <a:xfrm>
            <a:off x="914251" y="8680102"/>
            <a:ext cx="5943897" cy="528042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0" name="Picture 69" descr="art-00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951" y="8880127"/>
            <a:ext cx="127992" cy="127992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1525952" y="8791890"/>
            <a:ext cx="5095249" cy="32215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00" b="1" i="0">
                <a:solidFill>
                  <a:srgbClr val="FFFFFF"/>
                </a:solidFill>
                <a:latin typeface="Archivo"/>
              </a:rPr>
              <a:t>Back to school · First-week icebreaker · Sub folder · Counseling · Speech &amp; OT · IEP meetings · Student portfolios · Morning work</a:t>
            </a:r>
          </a:p>
        </p:txBody>
      </p:sp>
      <p:pic>
        <p:nvPicPr>
          <p:cNvPr id="72" name="Picture 71" descr="art-006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52455" y="8880127"/>
            <a:ext cx="127992" cy="127992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3"/>
            <a:ext cx="211720" cy="211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36395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09 · Crew leader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873394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All about your teacher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2"/>
            <a:ext cx="144559" cy="144567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59842"/>
            <a:ext cx="3421558" cy="1946671"/>
          </a:xfrm>
          <a:prstGeom prst="roundRect">
            <a:avLst>
              <a:gd name="adj" fmla="val 5871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862238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319861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62238" y="319861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14392" y="1519255"/>
            <a:ext cx="120324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name 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2358" y="1528780"/>
            <a:ext cx="185332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what students should call you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32680" y="196423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680" y="172648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92" y="2079295"/>
            <a:ext cx="95053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I teach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29648" y="2088820"/>
            <a:ext cx="120503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grade or subject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32680" y="252427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680" y="228652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392" y="2639335"/>
            <a:ext cx="1133742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This is my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12855" y="2648860"/>
            <a:ext cx="1819542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1st, 5th, 20th... year teaching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32680" y="3084314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2680" y="2846570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580" y="3458914"/>
            <a:ext cx="3421558" cy="2027187"/>
          </a:xfrm>
          <a:prstGeom prst="roundRect">
            <a:avLst>
              <a:gd name="adj" fmla="val 5638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05730" y="351606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862238" y="351606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05730" y="537820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862238" y="537820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32680" y="3614439"/>
            <a:ext cx="1456134" cy="257175"/>
          </a:xfrm>
          <a:prstGeom prst="rect">
            <a:avLst/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107358" y="3653301"/>
            <a:ext cx="146131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My favorites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4392" y="3961227"/>
            <a:ext cx="285940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favorite book to read aloud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732680" y="436959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2680" y="413184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47468" y="4459206"/>
            <a:ext cx="2487632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favorite thing to teach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32680" y="4867572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2680" y="4629828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4392" y="4957185"/>
            <a:ext cx="181641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favorite snack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95530" y="4966710"/>
            <a:ext cx="80319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hint hint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732680" y="5365551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32680" y="5127807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4189511" y="1359842"/>
            <a:ext cx="3034307" cy="2834580"/>
          </a:xfrm>
          <a:prstGeom prst="roundRect">
            <a:avLst>
              <a:gd name="adj" fmla="val 4032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246661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7115919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4246661" y="408652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115919" y="408652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4310062" y="1480393"/>
            <a:ext cx="2793206" cy="2593478"/>
          </a:xfrm>
          <a:prstGeom prst="roundRect">
            <a:avLst>
              <a:gd name="adj" fmla="val 2938"/>
            </a:avLst>
          </a:prstGeom>
          <a:noFill/>
          <a:ln w="9525">
            <a:solidFill>
              <a:srgbClr val="7B80A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314967" y="3573381"/>
            <a:ext cx="1158150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F2B33D"/>
                </a:solidFill>
                <a:latin typeface="Plus Jakarta Sans"/>
              </a:rPr>
              <a:t>That's me!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909113" y="3792307"/>
            <a:ext cx="196985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0" i="0">
                <a:solidFill>
                  <a:srgbClr val="7B80A3"/>
                </a:solidFill>
                <a:latin typeface="Inter"/>
              </a:rPr>
              <a:t>photo or self-portrait, your call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189511" y="4321373"/>
            <a:ext cx="3034307" cy="438150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374374" y="4360235"/>
            <a:ext cx="2738854" cy="369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When I'm not teaching, I love to...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189511" y="5033813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189511" y="4796069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4189511" y="5308103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89511" y="5070359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6" name="Rectangle 55"/>
          <p:cNvSpPr/>
          <p:nvPr/>
        </p:nvSpPr>
        <p:spPr>
          <a:xfrm>
            <a:off x="4189511" y="5444579"/>
            <a:ext cx="1615678" cy="257175"/>
          </a:xfrm>
          <a:prstGeom prst="rect">
            <a:avLst/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4374374" y="5483441"/>
            <a:ext cx="162085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Ask me about...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4189511" y="5976044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189511" y="5738300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4189511" y="6250334"/>
            <a:ext cx="303430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4189511" y="6012590"/>
            <a:ext cx="303430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2" name="Rectangle 61"/>
          <p:cNvSpPr/>
          <p:nvPr/>
        </p:nvSpPr>
        <p:spPr>
          <a:xfrm>
            <a:off x="548580" y="6424910"/>
            <a:ext cx="2517130" cy="257175"/>
          </a:xfrm>
          <a:prstGeom prst="rect">
            <a:avLst/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33442" y="6463772"/>
            <a:ext cx="252230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My promise to your family</a:t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48580" y="7012781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48580" y="677503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548580" y="7305377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548580" y="706763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548580" y="7597973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48580" y="736022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30292" y="7760958"/>
            <a:ext cx="211437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050" b="1" i="0">
                <a:solidFill>
                  <a:srgbClr val="19B3A6"/>
                </a:solidFill>
                <a:latin typeface="Plus Jakarta Sans"/>
              </a:rPr>
              <a:t>The best way to reach me:</a:t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2378422" y="7969746"/>
            <a:ext cx="4845397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2378422" y="7732002"/>
            <a:ext cx="484539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Plus Jakarta Sans"/>
              </a:defRPr>
            </a:pPr>
            <a:r>
              <a:t>Free from Spectrum Unlocked · spectrumunlocked.com/resources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Fonts: this edition matches the PDF exactly using Plus Jakarta Sans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6"/>
            <a:ext cx="211720" cy="2117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47155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01 · Littlest crew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352794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All about little me</a:t>
            </a:r>
          </a:p>
        </p:txBody>
      </p:sp>
      <p:pic>
        <p:nvPicPr>
          <p:cNvPr id="7" name="Picture 6" descr="art-0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583400"/>
            <a:ext cx="788610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00" b="1" i="0">
                <a:solidFill>
                  <a:srgbClr val="232A54"/>
                </a:solidFill>
                <a:latin typeface="Plus Jakarta Sans"/>
              </a:rPr>
              <a:t>I am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052661" y="1359842"/>
            <a:ext cx="1005780" cy="731490"/>
          </a:xfrm>
          <a:prstGeom prst="roundRect">
            <a:avLst>
              <a:gd name="adj" fmla="val 15000"/>
            </a:avLst>
          </a:prstGeom>
          <a:solidFill>
            <a:srgbClr val="DFF4F2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167104" y="1583400"/>
            <a:ext cx="1335702" cy="2929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00" b="1" i="0">
                <a:solidFill>
                  <a:srgbClr val="232A54"/>
                </a:solidFill>
                <a:latin typeface="Plus Jakarta Sans"/>
              </a:rPr>
              <a:t>years old!</a:t>
            </a:r>
          </a:p>
        </p:txBody>
      </p:sp>
      <p:pic>
        <p:nvPicPr>
          <p:cNvPr id="11" name="Picture 10" descr="art-00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1430" y="1603719"/>
            <a:ext cx="243736" cy="243736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548580" y="2256383"/>
            <a:ext cx="3261419" cy="2436167"/>
          </a:xfrm>
          <a:prstGeom prst="roundRect">
            <a:avLst>
              <a:gd name="adj" fmla="val 4691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05730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3702099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605730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3702099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art-0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1970" y="2402383"/>
            <a:ext cx="1874490" cy="187449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89799" y="4318861"/>
            <a:ext cx="1553884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FF5E5B"/>
                </a:solidFill>
                <a:latin typeface="Plus Jakarta Sans"/>
              </a:rPr>
              <a:t>Draw your face!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962399" y="2256383"/>
            <a:ext cx="3261419" cy="2436167"/>
          </a:xfrm>
          <a:prstGeom prst="roundRect">
            <a:avLst>
              <a:gd name="adj" fmla="val 4691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019549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7115919" y="2313533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019549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7115919" y="458465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art-01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790" y="2402383"/>
            <a:ext cx="1874490" cy="187449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4675155" y="4318861"/>
            <a:ext cx="2210663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19B3A6"/>
                </a:solidFill>
                <a:latin typeface="Plus Jakarta Sans"/>
              </a:rPr>
              <a:t>Color your favorite color!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580" y="4844950"/>
            <a:ext cx="6675239" cy="2253257"/>
          </a:xfrm>
          <a:prstGeom prst="roundRect">
            <a:avLst>
              <a:gd name="adj" fmla="val 5072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05730" y="4902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7115919" y="490210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05730" y="69903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115919" y="69903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Picture 30" descr="art-012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7380" y="4990951"/>
            <a:ext cx="3017490" cy="1691580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553164" y="6724519"/>
            <a:ext cx="3040826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149" b="1" i="0">
                <a:solidFill>
                  <a:srgbClr val="F2B33D"/>
                </a:solidFill>
                <a:latin typeface="Plus Jakarta Sans"/>
              </a:rPr>
              <a:t>Draw your favorite food on the plate!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3419" y="7241845"/>
            <a:ext cx="4680465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7B80A3"/>
                </a:solidFill>
                <a:latin typeface="Inter"/>
              </a:rPr>
              <a:t>Grown-ups: label anything they tell you about. Their words, your handwriting.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5"/>
            <a:ext cx="211720" cy="211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305109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02 · Crew member profile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1801237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All about me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59842"/>
            <a:ext cx="3421558" cy="2056060"/>
          </a:xfrm>
          <a:prstGeom prst="roundRect">
            <a:avLst>
              <a:gd name="adj" fmla="val 5559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862238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330800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862238" y="330800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14392" y="1519255"/>
            <a:ext cx="120324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name 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2358" y="1528780"/>
            <a:ext cx="133867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first name is plenty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732680" y="2000696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32680" y="1762952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14392" y="2115758"/>
            <a:ext cx="69648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I am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75598" y="2125283"/>
            <a:ext cx="5917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age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732680" y="2597199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32680" y="2359455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4392" y="2712261"/>
            <a:ext cx="149018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birthday is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69299" y="2721786"/>
            <a:ext cx="113270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month and day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732680" y="3193702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2680" y="2955958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580" y="3568303"/>
            <a:ext cx="3421558" cy="2082105"/>
          </a:xfrm>
          <a:prstGeom prst="roundRect">
            <a:avLst>
              <a:gd name="adj" fmla="val 5489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605730" y="36254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862238" y="36254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05730" y="55425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3862238" y="554250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32680" y="3723828"/>
            <a:ext cx="1456134" cy="257175"/>
          </a:xfrm>
          <a:prstGeom prst="rect">
            <a:avLst/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917543" y="3762690"/>
            <a:ext cx="146131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My favorites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4392" y="4070615"/>
            <a:ext cx="181760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favorite color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732680" y="4497288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2680" y="4259544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14392" y="4586900"/>
            <a:ext cx="173039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favorite food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32680" y="5013573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2680" y="4775829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30005" y="5103185"/>
            <a:ext cx="1869846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My favorite animal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732680" y="5529857"/>
            <a:ext cx="3053358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32680" y="5292113"/>
            <a:ext cx="30533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189511" y="1359842"/>
            <a:ext cx="3034307" cy="4068960"/>
          </a:xfrm>
          <a:prstGeom prst="roundRect">
            <a:avLst>
              <a:gd name="adj" fmla="val 2809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4246661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7115919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4246661" y="532090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7115919" y="532090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4310062" y="1480393"/>
            <a:ext cx="2793206" cy="3827859"/>
          </a:xfrm>
          <a:prstGeom prst="roundRect">
            <a:avLst>
              <a:gd name="adj" fmla="val 1990"/>
            </a:avLst>
          </a:prstGeom>
          <a:noFill/>
          <a:ln w="9525">
            <a:solidFill>
              <a:srgbClr val="7B80A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7" name="Picture 46" descr="art-0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0059" y="1553088"/>
            <a:ext cx="190513" cy="190513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5180724" y="4798087"/>
            <a:ext cx="1426785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FF5E5B"/>
                </a:solidFill>
                <a:latin typeface="Plus Jakarta Sans"/>
              </a:rPr>
              <a:t>Crew portrait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092469" y="5026687"/>
            <a:ext cx="160329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0" i="0">
                <a:solidFill>
                  <a:srgbClr val="7B80A3"/>
                </a:solidFill>
                <a:latin typeface="Inter"/>
              </a:rPr>
              <a:t>draw your amazing self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48580" y="5824983"/>
            <a:ext cx="1948011" cy="257175"/>
          </a:xfrm>
          <a:prstGeom prst="rect">
            <a:avLst/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33442" y="5863845"/>
            <a:ext cx="195319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I am really good at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548580" y="6498580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48580" y="626083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48580" y="6864250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48580" y="662650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6" name="Rectangle 55"/>
          <p:cNvSpPr/>
          <p:nvPr/>
        </p:nvSpPr>
        <p:spPr>
          <a:xfrm>
            <a:off x="548580" y="7038826"/>
            <a:ext cx="2437804" cy="257175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733442" y="7077688"/>
            <a:ext cx="244298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This year I want to learn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48580" y="7712422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48580" y="747467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48580" y="8078092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8580" y="784034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5"/>
            <a:ext cx="211720" cy="2117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1823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03 · Home base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1594068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My people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59842"/>
            <a:ext cx="6675239" cy="2743200"/>
          </a:xfrm>
          <a:prstGeom prst="roundRect">
            <a:avLst>
              <a:gd name="adj" fmla="val 4166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7115919" y="141699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399514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115919" y="3995142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669131" y="1480393"/>
            <a:ext cx="6434137" cy="2502098"/>
          </a:xfrm>
          <a:prstGeom prst="roundRect">
            <a:avLst>
              <a:gd name="adj" fmla="val 3045"/>
            </a:avLst>
          </a:prstGeom>
          <a:noFill/>
          <a:ln w="9525">
            <a:solidFill>
              <a:srgbClr val="7B80A3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4" name="Picture 13" descr="art-01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56" y="1566118"/>
            <a:ext cx="219372" cy="2193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208603" y="3634103"/>
            <a:ext cx="173009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7C6BD9"/>
                </a:solidFill>
                <a:latin typeface="Plus Jakarta Sans"/>
              </a:rPr>
              <a:t>Draw your family!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580" y="4264967"/>
            <a:ext cx="2738735" cy="257175"/>
          </a:xfrm>
          <a:prstGeom prst="rect">
            <a:avLst/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33442" y="4303829"/>
            <a:ext cx="2743914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The people in my family are...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4907607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466986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48580" y="5254972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8580" y="501722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2" name="Rectangle 21"/>
          <p:cNvSpPr/>
          <p:nvPr/>
        </p:nvSpPr>
        <p:spPr>
          <a:xfrm>
            <a:off x="548580" y="5416897"/>
            <a:ext cx="2777430" cy="257175"/>
          </a:xfrm>
          <a:prstGeom prst="rect">
            <a:avLst/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3442" y="5455759"/>
            <a:ext cx="278260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My pets (real or wished-for!)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6059537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582179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6" name="Rectangle 25"/>
          <p:cNvSpPr/>
          <p:nvPr/>
        </p:nvSpPr>
        <p:spPr>
          <a:xfrm>
            <a:off x="548580" y="6221462"/>
            <a:ext cx="2590800" cy="257175"/>
          </a:xfrm>
          <a:prstGeom prst="rect">
            <a:avLst/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33442" y="6260324"/>
            <a:ext cx="259597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A friend I love to play with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6864101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662635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0" name="Rectangle 29"/>
          <p:cNvSpPr/>
          <p:nvPr/>
        </p:nvSpPr>
        <p:spPr>
          <a:xfrm>
            <a:off x="548580" y="7026026"/>
            <a:ext cx="3855839" cy="257175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33442" y="7064888"/>
            <a:ext cx="386101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Something my family loves to do together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7668666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743092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8016031"/>
            <a:ext cx="66752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777828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66886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77733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81948"/>
            <a:ext cx="326912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04 · No baby fonts detected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99373"/>
            <a:ext cx="3050797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Here's the short version</a:t>
            </a:r>
          </a:p>
        </p:txBody>
      </p:sp>
      <p:pic>
        <p:nvPicPr>
          <p:cNvPr id="7" name="Picture 6" descr="art-02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811313"/>
            <a:ext cx="144559" cy="1445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378910"/>
            <a:ext cx="80393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Name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580" y="1805582"/>
            <a:ext cx="2106513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580" y="1567838"/>
            <a:ext cx="210651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14506" y="1378910"/>
            <a:ext cx="88906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Grade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2832794" y="1805582"/>
            <a:ext cx="2106662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832794" y="1567838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98869" y="1378910"/>
            <a:ext cx="133600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What I go by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117157" y="1805582"/>
            <a:ext cx="2106662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17157" y="1567838"/>
            <a:ext cx="21066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580" y="1970633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5691" y="1974520"/>
            <a:ext cx="47443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Plus Jakarta Sans"/>
              </a:rPr>
              <a:t>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5694" y="1979283"/>
            <a:ext cx="273587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Three things I'm into right now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3329880" y="2107108"/>
            <a:ext cx="3893939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329880" y="1869364"/>
            <a:ext cx="38939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904130" y="2578893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904130" y="2341149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904130" y="2907952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04130" y="2670208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904130" y="323701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904130" y="299926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580" y="3402062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11701" y="3405949"/>
            <a:ext cx="502413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Plus Jakarta Sans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85694" y="3410712"/>
            <a:ext cx="440528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Something I'm good at that school never asks about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4999285" y="3538537"/>
            <a:ext cx="2224534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999285" y="3300793"/>
            <a:ext cx="22245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904130" y="4010322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904130" y="3772578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904130" y="433938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904130" y="410163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580" y="4504432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10510" y="4508319"/>
            <a:ext cx="504795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Plus Jakarta Sans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85694" y="4513081"/>
            <a:ext cx="347123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What I want teachers to know about me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4065240" y="4640907"/>
            <a:ext cx="3158579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065240" y="4403163"/>
            <a:ext cx="315857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904130" y="5112692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04130" y="4874948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904130" y="544175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904130" y="520400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904130" y="5770810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04130" y="5533066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48580" y="5935860"/>
            <a:ext cx="253900" cy="25390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06790" y="5939748"/>
            <a:ext cx="512385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FFFFFF"/>
                </a:solidFill>
                <a:latin typeface="Plus Jakarta Sans"/>
              </a:rPr>
              <a:t>4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85694" y="5944510"/>
            <a:ext cx="205454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One goal for this year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2648545" y="6072336"/>
            <a:ext cx="4575274" cy="0"/>
          </a:xfrm>
          <a:prstGeom prst="line">
            <a:avLst/>
          </a:prstGeom>
          <a:ln w="19050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648545" y="5834592"/>
            <a:ext cx="457527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904130" y="6544121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904130" y="6306377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904130" y="6873180"/>
            <a:ext cx="631968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04130" y="6635436"/>
            <a:ext cx="6319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7" name="Rectangle 56"/>
          <p:cNvSpPr/>
          <p:nvPr/>
        </p:nvSpPr>
        <p:spPr>
          <a:xfrm>
            <a:off x="548580" y="7073205"/>
            <a:ext cx="1329481" cy="257175"/>
          </a:xfrm>
          <a:prstGeom prst="rect">
            <a:avLst/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733442" y="7112067"/>
            <a:ext cx="1334660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FFFFFF"/>
                </a:solidFill>
                <a:latin typeface="Archivo"/>
              </a:rPr>
              <a:t>I work best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48580" y="7431881"/>
            <a:ext cx="1224855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20030" y="7539632"/>
            <a:ext cx="114300" cy="114300"/>
          </a:xfrm>
          <a:prstGeom prst="rect">
            <a:avLst/>
          </a:prstGeom>
          <a:noFill/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892242" y="7492918"/>
            <a:ext cx="1102935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Plus Jakarta Sans"/>
              </a:rPr>
              <a:t>On my own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1874936" y="7431881"/>
            <a:ext cx="1564927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2046386" y="7539632"/>
            <a:ext cx="114300" cy="114300"/>
          </a:xfrm>
          <a:prstGeom prst="rect">
            <a:avLst/>
          </a:prstGeom>
          <a:noFill/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2218598" y="7492918"/>
            <a:ext cx="1443007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Plus Jakarta Sans"/>
              </a:rPr>
              <a:t>With one partner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3541365" y="7431881"/>
            <a:ext cx="1136749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3712815" y="7539632"/>
            <a:ext cx="114300" cy="114300"/>
          </a:xfrm>
          <a:prstGeom prst="rect">
            <a:avLst/>
          </a:prstGeom>
          <a:noFill/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3885027" y="7492918"/>
            <a:ext cx="1014829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Plus Jakarta Sans"/>
              </a:rPr>
              <a:t>In a group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4779615" y="7431881"/>
            <a:ext cx="2161133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ectangle 68"/>
          <p:cNvSpPr/>
          <p:nvPr/>
        </p:nvSpPr>
        <p:spPr>
          <a:xfrm>
            <a:off x="4951065" y="7539632"/>
            <a:ext cx="114300" cy="114300"/>
          </a:xfrm>
          <a:prstGeom prst="rect">
            <a:avLst/>
          </a:prstGeom>
          <a:noFill/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123277" y="7492918"/>
            <a:ext cx="2039213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Plus Jakarta Sans"/>
              </a:rPr>
              <a:t>With music or headphones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548580" y="7863333"/>
            <a:ext cx="1629072" cy="32995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ectangle 71"/>
          <p:cNvSpPr/>
          <p:nvPr/>
        </p:nvSpPr>
        <p:spPr>
          <a:xfrm>
            <a:off x="720030" y="7971085"/>
            <a:ext cx="114300" cy="114300"/>
          </a:xfrm>
          <a:prstGeom prst="rect">
            <a:avLst/>
          </a:prstGeom>
          <a:noFill/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92242" y="7924371"/>
            <a:ext cx="1507152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Plus Jakarta Sans"/>
              </a:rPr>
              <a:t>Somewhere quiet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66886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77733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81948"/>
            <a:ext cx="326883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05 · Operating instructions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99373"/>
            <a:ext cx="2954208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The user manual for me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811313"/>
            <a:ext cx="144559" cy="14455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8580" y="1378148"/>
            <a:ext cx="3261419" cy="1573113"/>
          </a:xfrm>
          <a:prstGeom prst="roundRect">
            <a:avLst>
              <a:gd name="adj" fmla="val 7265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605730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702099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05730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702099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01742" y="1524910"/>
            <a:ext cx="1827281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19B3A6"/>
                </a:solidFill>
                <a:latin typeface="Plus Jakarta Sans"/>
              </a:rPr>
              <a:t>What helps me focus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20030" y="2099369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0030" y="1861625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720030" y="246504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0030" y="222729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720030" y="283071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20030" y="259296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962399" y="1378148"/>
            <a:ext cx="3261419" cy="1573113"/>
          </a:xfrm>
          <a:prstGeom prst="roundRect">
            <a:avLst>
              <a:gd name="adj" fmla="val 7265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4019549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115919" y="1435298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019549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7115919" y="284336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115562" y="1524910"/>
            <a:ext cx="1872823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F5E5B"/>
                </a:solidFill>
                <a:latin typeface="Plus Jakarta Sans"/>
              </a:rPr>
              <a:t>What stresses me out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4133849" y="2099369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33849" y="1861625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133849" y="246504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133849" y="222729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4133849" y="2830710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133849" y="2592966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580" y="3103661"/>
            <a:ext cx="3261419" cy="1782663"/>
          </a:xfrm>
          <a:prstGeom prst="roundRect">
            <a:avLst>
              <a:gd name="adj" fmla="val 6411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605730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3702099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05730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3702099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01742" y="3250424"/>
            <a:ext cx="2534066" cy="2263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F2B33D"/>
                </a:solidFill>
                <a:latin typeface="Plus Jakarta Sans"/>
              </a:rPr>
              <a:t>How I recharge after a hard day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20030" y="3824882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20030" y="3587138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720030" y="4190553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20030" y="3952809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720030" y="4556224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20030" y="4318480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962399" y="3103661"/>
            <a:ext cx="3261419" cy="1782663"/>
          </a:xfrm>
          <a:prstGeom prst="roundRect">
            <a:avLst>
              <a:gd name="adj" fmla="val 6411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4019549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115919" y="3160811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4019549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7115919" y="47784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4115562" y="3250424"/>
            <a:ext cx="2950487" cy="4358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00" b="1" i="0">
                <a:solidFill>
                  <a:srgbClr val="7C6BD9"/>
                </a:solidFill>
                <a:latin typeface="Plus Jakarta Sans"/>
              </a:rPr>
              <a:t>Something I'm proud of that isn't on a report card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4133849" y="4034432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133849" y="3796688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4133849" y="4400103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133849" y="4162359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4133849" y="4765774"/>
            <a:ext cx="2918520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133849" y="4528030"/>
            <a:ext cx="291851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48580" y="5076825"/>
            <a:ext cx="6675239" cy="7239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B2A5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605730" y="5133975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7115919" y="5133975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605730" y="56928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7115919" y="5692824"/>
            <a:ext cx="50750" cy="50750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14392" y="5229987"/>
            <a:ext cx="1728906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1B2A5E"/>
                </a:solidFill>
                <a:latin typeface="Plus Jakarta Sans"/>
              </a:rPr>
              <a:t>Why this page exists: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077539" y="5249037"/>
            <a:ext cx="650435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32A54"/>
                </a:solidFill>
                <a:latin typeface="Inter"/>
              </a:rPr>
              <a:t>Nobody can read your mind, and the adults who want to help guess wrong without instructions. Two honest minutes here saves months of being misread.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8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300540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06 · Every signal counts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668012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Circle what you love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pic>
        <p:nvPicPr>
          <p:cNvPr id="8" name="Picture 7" descr="art-0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89" y="1381441"/>
            <a:ext cx="169479" cy="1694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8091" y="1347954"/>
            <a:ext cx="133168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Foods I love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818084" y="1475779"/>
            <a:ext cx="5405735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18084" y="1238035"/>
            <a:ext cx="54057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3814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art-02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475" y="1818828"/>
            <a:ext cx="533548" cy="5335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49541" y="2535900"/>
            <a:ext cx="806469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Apple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114252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art-02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8913" y="1818828"/>
            <a:ext cx="533548" cy="5335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50447" y="2535900"/>
            <a:ext cx="92553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Banana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474690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art-028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9351" y="1818828"/>
            <a:ext cx="533548" cy="53354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69511" y="2535900"/>
            <a:ext cx="100828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Nuggets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835128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art-02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79789" y="1818828"/>
            <a:ext cx="533548" cy="53354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046481" y="2535900"/>
            <a:ext cx="77506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Juice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95566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art-03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40226" y="1818828"/>
            <a:ext cx="533548" cy="533548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41447" y="2535900"/>
            <a:ext cx="70601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Milk</a:t>
            </a:r>
          </a:p>
        </p:txBody>
      </p:sp>
      <p:pic>
        <p:nvPicPr>
          <p:cNvPr id="27" name="Picture 26" descr="art-03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989" y="2858113"/>
            <a:ext cx="169479" cy="169478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78091" y="2824626"/>
            <a:ext cx="1711047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How I like to play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2197447" y="2952452"/>
            <a:ext cx="5026372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97447" y="2714708"/>
            <a:ext cx="502637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53814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art-032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8475" y="3295501"/>
            <a:ext cx="533548" cy="53354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41951" y="4012572"/>
            <a:ext cx="82165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Swing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114252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5" name="Picture 34" descr="art-033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58913" y="3295501"/>
            <a:ext cx="533548" cy="53354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109656" y="4012572"/>
            <a:ext cx="120696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Trampoline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474690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34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19351" y="3295501"/>
            <a:ext cx="533548" cy="53354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632019" y="4012572"/>
            <a:ext cx="88311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Puzzle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835128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1" name="Picture 40" descr="art-035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79789" y="3295501"/>
            <a:ext cx="533548" cy="53354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4981444" y="4012572"/>
            <a:ext cx="90514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Blocks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195566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4" name="Picture 43" descr="art-036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40226" y="3295501"/>
            <a:ext cx="533548" cy="533548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392632" y="4012572"/>
            <a:ext cx="80364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Music</a:t>
            </a:r>
          </a:p>
        </p:txBody>
      </p:sp>
      <p:pic>
        <p:nvPicPr>
          <p:cNvPr id="46" name="Picture 45" descr="art-037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6989" y="4334786"/>
            <a:ext cx="169479" cy="169478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778091" y="4301299"/>
            <a:ext cx="176239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More things I love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248792" y="4429125"/>
            <a:ext cx="4975027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248792" y="4191381"/>
            <a:ext cx="49750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53814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art-038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98475" y="4772173"/>
            <a:ext cx="533548" cy="533548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1011304" y="5489245"/>
            <a:ext cx="68279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Dog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2114252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4" name="Picture 53" descr="art-039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58913" y="4772173"/>
            <a:ext cx="533548" cy="533548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389155" y="5489245"/>
            <a:ext cx="64796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Cat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474690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7" name="Picture 56" descr="art-040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19351" y="4772173"/>
            <a:ext cx="533548" cy="533548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3713130" y="5489245"/>
            <a:ext cx="72104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Ball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4835128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0" name="Picture 59" descr="art-041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979789" y="4772173"/>
            <a:ext cx="533548" cy="533548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5100804" y="5489245"/>
            <a:ext cx="66657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Car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195566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3" name="Picture 62" descr="art-042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40226" y="4772173"/>
            <a:ext cx="533548" cy="533548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6412128" y="5489245"/>
            <a:ext cx="76479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Book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48580" y="5815310"/>
            <a:ext cx="6675239" cy="7239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605730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7115919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605730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7115919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14392" y="5968472"/>
            <a:ext cx="1729353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19B3A6"/>
                </a:solidFill>
                <a:latin typeface="Plus Jakarta Sans"/>
              </a:rPr>
              <a:t>For the adult helping: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077985" y="5987522"/>
            <a:ext cx="647771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32A54"/>
                </a:solidFill>
                <a:latin typeface="Inter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48580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59428"/>
            <a:ext cx="211720" cy="2117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63642"/>
            <a:ext cx="2241024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07 · Daily orbit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81067"/>
            <a:ext cx="2016144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My school day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793007"/>
            <a:ext cx="144559" cy="144558"/>
          </a:xfrm>
          <a:prstGeom prst="rect">
            <a:avLst/>
          </a:prstGeom>
        </p:spPr>
      </p:pic>
      <p:pic>
        <p:nvPicPr>
          <p:cNvPr id="8" name="Picture 7" descr="art-02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89" y="1381441"/>
            <a:ext cx="169479" cy="1694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8091" y="1347954"/>
            <a:ext cx="1892319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How I get to school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2378719" y="1475779"/>
            <a:ext cx="4845100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78719" y="1238035"/>
            <a:ext cx="48450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976139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3" name="Picture 12" descr="art-04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0800" y="1818828"/>
            <a:ext cx="533548" cy="53354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43601" y="2535900"/>
            <a:ext cx="66285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Bus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474690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6" name="Picture 15" descr="art-04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9351" y="1818828"/>
            <a:ext cx="533548" cy="53354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40366" y="2535900"/>
            <a:ext cx="66657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Car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973240" y="1674167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15860" y="1953089"/>
            <a:ext cx="51238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F2B33D"/>
                </a:solidFill>
                <a:latin typeface="Plus Jakarta Sans"/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94553" y="2535900"/>
            <a:ext cx="95529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Draw it!</a:t>
            </a:r>
          </a:p>
        </p:txBody>
      </p:sp>
      <p:pic>
        <p:nvPicPr>
          <p:cNvPr id="21" name="Picture 20" descr="art-031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989" y="2858113"/>
            <a:ext cx="169479" cy="16947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78091" y="2824626"/>
            <a:ext cx="1573232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At school I love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2059632" y="2952452"/>
            <a:ext cx="5164187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059632" y="2714708"/>
            <a:ext cx="51641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3814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6" name="Picture 25" descr="art-049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475" y="3295501"/>
            <a:ext cx="533548" cy="5335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01618" y="4012572"/>
            <a:ext cx="90231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Recess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114252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9" name="Picture 28" descr="art-05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8913" y="3295501"/>
            <a:ext cx="533548" cy="53354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299858" y="4012572"/>
            <a:ext cx="82656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Lunch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474690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2" name="Picture 31" descr="art-051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19351" y="3295501"/>
            <a:ext cx="533548" cy="53354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603593" y="4012572"/>
            <a:ext cx="93996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Library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835128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5" name="Picture 34" descr="art-052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79789" y="3295501"/>
            <a:ext cx="533548" cy="53354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5090535" y="4012572"/>
            <a:ext cx="687109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Gym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6195566" y="3150840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8" name="Picture 37" descr="art-053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40226" y="3295501"/>
            <a:ext cx="533548" cy="533548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6466897" y="4012572"/>
            <a:ext cx="65511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Art</a:t>
            </a:r>
          </a:p>
        </p:txBody>
      </p:sp>
      <p:pic>
        <p:nvPicPr>
          <p:cNvPr id="40" name="Picture 39" descr="art-037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989" y="4334786"/>
            <a:ext cx="169479" cy="169478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778091" y="4301299"/>
            <a:ext cx="162919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50" b="1" i="0">
                <a:solidFill>
                  <a:srgbClr val="232A54"/>
                </a:solidFill>
                <a:latin typeface="Plus Jakarta Sans"/>
              </a:rPr>
              <a:t>In my backpack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2115591" y="4429125"/>
            <a:ext cx="5108228" cy="0"/>
          </a:xfrm>
          <a:prstGeom prst="line">
            <a:avLst/>
          </a:prstGeom>
          <a:ln w="19050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115591" y="4191381"/>
            <a:ext cx="510822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53814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5" name="Picture 44" descr="art-055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8475" y="4772173"/>
            <a:ext cx="533548" cy="533548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14256" y="5489245"/>
            <a:ext cx="1076890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Backpack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2114252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8" name="Picture 47" descr="art-056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8913" y="4772173"/>
            <a:ext cx="533548" cy="533548"/>
          </a:xfrm>
          <a:prstGeom prst="rect">
            <a:avLst/>
          </a:prstGeom>
        </p:spPr>
      </p:pic>
      <p:sp>
        <p:nvSpPr>
          <p:cNvPr id="49" name="TextBox 48"/>
          <p:cNvSpPr txBox="1"/>
          <p:nvPr/>
        </p:nvSpPr>
        <p:spPr>
          <a:xfrm>
            <a:off x="2171271" y="5489245"/>
            <a:ext cx="108373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Lunchbox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474690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art-057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19351" y="4772173"/>
            <a:ext cx="533548" cy="533548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3524714" y="5489245"/>
            <a:ext cx="1097726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Notebook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835128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4" name="Picture 53" descr="art-058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79789" y="4772173"/>
            <a:ext cx="533548" cy="533548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4935158" y="5489245"/>
            <a:ext cx="997713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Crayons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6195566" y="4627512"/>
            <a:ext cx="822870" cy="822870"/>
          </a:xfrm>
          <a:prstGeom prst="roundRect">
            <a:avLst>
              <a:gd name="adj" fmla="val 13890"/>
            </a:avLst>
          </a:prstGeom>
          <a:solidFill>
            <a:srgbClr val="FFFFFF"/>
          </a:solidFill>
          <a:ln w="19050">
            <a:solidFill>
              <a:srgbClr val="F2B33D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538186" y="4906434"/>
            <a:ext cx="512385" cy="2644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299" b="1" i="0">
                <a:solidFill>
                  <a:srgbClr val="F2B33D"/>
                </a:solidFill>
                <a:latin typeface="Plus Jakarta Sans"/>
              </a:rPr>
              <a:t>?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316878" y="5489245"/>
            <a:ext cx="95529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849" b="1" i="0">
                <a:solidFill>
                  <a:srgbClr val="232A54"/>
                </a:solidFill>
                <a:latin typeface="Archivo"/>
              </a:rPr>
              <a:t>Draw it!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48580" y="5815310"/>
            <a:ext cx="6675239" cy="7239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605730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7115919" y="587246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605730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7115919" y="643130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714392" y="5968472"/>
            <a:ext cx="1729353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F2B33D"/>
                </a:solidFill>
                <a:latin typeface="Plus Jakarta Sans"/>
              </a:rPr>
              <a:t>For the adult helping: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077985" y="5987522"/>
            <a:ext cx="6477714" cy="4263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0" i="0">
                <a:solidFill>
                  <a:srgbClr val="232A54"/>
                </a:solidFill>
                <a:latin typeface="Inter"/>
              </a:rPr>
              <a:t>Students can circle, point, stamp, or glue. A choice counts however it is made. For AAC users, model the symbol on their device first, then let them mark the page.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66886"/>
            <a:ext cx="6675239" cy="633561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art-0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51" y="777729"/>
            <a:ext cx="211720" cy="211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8603" y="681948"/>
            <a:ext cx="358628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1" i="0">
                <a:solidFill>
                  <a:srgbClr val="F2B33D"/>
                </a:solidFill>
                <a:latin typeface="Archivo"/>
              </a:rPr>
              <a:t>Mission 08 · Read before the paperwork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8603" y="799373"/>
            <a:ext cx="1974919" cy="3406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00" b="1" i="0">
                <a:solidFill>
                  <a:srgbClr val="FFFFFF"/>
                </a:solidFill>
                <a:latin typeface="Plus Jakarta Sans"/>
              </a:rPr>
              <a:t>Meet my child</a:t>
            </a:r>
          </a:p>
        </p:txBody>
      </p:sp>
      <p:pic>
        <p:nvPicPr>
          <p:cNvPr id="7" name="Picture 6" descr="art-01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393" y="811308"/>
            <a:ext cx="144559" cy="14456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0292" y="1353609"/>
            <a:ext cx="137930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Child's name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548580" y="1761976"/>
            <a:ext cx="324876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8580" y="1524232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6762" y="1353609"/>
            <a:ext cx="1277808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232A54"/>
                </a:solidFill>
                <a:latin typeface="Archivo"/>
              </a:rPr>
              <a:t>Filled in by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99290" y="1363134"/>
            <a:ext cx="1187023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7B80A3"/>
                </a:solidFill>
                <a:latin typeface="Inter"/>
              </a:rPr>
              <a:t>and relationship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3975050" y="1761976"/>
            <a:ext cx="324876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75050" y="1524232"/>
            <a:ext cx="32487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580" y="1888926"/>
            <a:ext cx="6675239" cy="1393626"/>
          </a:xfrm>
          <a:prstGeom prst="roundRect">
            <a:avLst>
              <a:gd name="adj" fmla="val 8201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605730" y="1946076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7115919" y="1946076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05730" y="317465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115919" y="3174652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01742" y="2000714"/>
            <a:ext cx="1431845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19B3A6"/>
                </a:solidFill>
                <a:latin typeface="Plus Jakarta Sans"/>
              </a:rPr>
              <a:t>Strengths first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01742" y="2222765"/>
            <a:ext cx="3801635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Inter"/>
              </a:rPr>
              <a:t>Three things my child is genuinely great at. Start the meeting here.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20030" y="2657177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20030" y="241943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720030" y="2922240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20030" y="2684496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720030" y="3187303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20030" y="2949559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580" y="3409503"/>
            <a:ext cx="6675239" cy="1393626"/>
          </a:xfrm>
          <a:prstGeom prst="roundRect">
            <a:avLst>
              <a:gd name="adj" fmla="val 8201"/>
            </a:avLst>
          </a:prstGeom>
          <a:solidFill>
            <a:srgbClr val="FFFFFF"/>
          </a:solidFill>
          <a:ln w="1905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05730" y="34666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7115919" y="3466653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05730" y="469522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115919" y="4695229"/>
            <a:ext cx="50750" cy="5075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01742" y="3521291"/>
            <a:ext cx="1209198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FF5E5B"/>
                </a:solidFill>
                <a:latin typeface="Plus Jakarta Sans"/>
              </a:rPr>
              <a:t>What helps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01742" y="3743342"/>
            <a:ext cx="542505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Inter"/>
              </a:rPr>
              <a:t>Supports that already work at home: warnings before transitions, a quiet corner, a visual schedule.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720030" y="4177754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20030" y="3940010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720030" y="4442817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20030" y="420507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720030" y="4707880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20030" y="4470136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48580" y="4930080"/>
            <a:ext cx="6675239" cy="1393626"/>
          </a:xfrm>
          <a:prstGeom prst="roundRect">
            <a:avLst>
              <a:gd name="adj" fmla="val 8201"/>
            </a:avLst>
          </a:prstGeom>
          <a:solidFill>
            <a:srgbClr val="FFFFFF"/>
          </a:solidFill>
          <a:ln w="1905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605730" y="498723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7115919" y="4987230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05730" y="6215806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7115919" y="6215806"/>
            <a:ext cx="50750" cy="5075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701742" y="5041868"/>
            <a:ext cx="1287780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F2B33D"/>
                </a:solidFill>
                <a:latin typeface="Plus Jakarta Sans"/>
              </a:rPr>
              <a:t>What is hard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01742" y="5263919"/>
            <a:ext cx="4468237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Inter"/>
              </a:rPr>
              <a:t>Situations that reliably lead to a tough moment, and the early signs to watch for.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720030" y="5698331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20030" y="546058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720030" y="5963394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720030" y="5725650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720030" y="6228457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20030" y="5990713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48580" y="6450657"/>
            <a:ext cx="6675239" cy="1128563"/>
          </a:xfrm>
          <a:prstGeom prst="roundRect">
            <a:avLst>
              <a:gd name="adj" fmla="val 10127"/>
            </a:avLst>
          </a:prstGeom>
          <a:solidFill>
            <a:srgbClr val="FFFFFF"/>
          </a:solidFill>
          <a:ln w="1905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605730" y="650780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>
            <a:off x="7115919" y="6507807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605730" y="7471320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7115919" y="7471320"/>
            <a:ext cx="50750" cy="5075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701742" y="6562445"/>
            <a:ext cx="2464266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7C6BD9"/>
                </a:solidFill>
                <a:latin typeface="Plus Jakarta Sans"/>
              </a:rPr>
              <a:t>How my child communicates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01742" y="6784496"/>
            <a:ext cx="5177403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Inter"/>
              </a:rPr>
              <a:t>Words, AAC device, signs, gestures, behavior. What a yes looks like, and what a no looks like.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720030" y="7218908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20030" y="6981164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720030" y="7483971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20030" y="7246227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548580" y="7706171"/>
            <a:ext cx="6675239" cy="863500"/>
          </a:xfrm>
          <a:prstGeom prst="roundRect">
            <a:avLst>
              <a:gd name="adj" fmla="val 13236"/>
            </a:avLst>
          </a:prstGeom>
          <a:solidFill>
            <a:srgbClr val="FFFFFF"/>
          </a:solidFill>
          <a:ln w="1905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605730" y="776332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7115919" y="776332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605730" y="846177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7115919" y="8461771"/>
            <a:ext cx="50750" cy="5075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01742" y="7817959"/>
            <a:ext cx="1758374" cy="2358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149" b="1" i="0">
                <a:solidFill>
                  <a:srgbClr val="19B3A6"/>
                </a:solidFill>
                <a:latin typeface="Plus Jakarta Sans"/>
              </a:rPr>
              <a:t>Ask my child about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01742" y="8040010"/>
            <a:ext cx="2195929" cy="1882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49" b="0" i="0">
                <a:solidFill>
                  <a:srgbClr val="7B80A3"/>
                </a:solidFill>
                <a:latin typeface="Inter"/>
              </a:rPr>
              <a:t>The interest that opens every door.</a:t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720030" y="8474422"/>
            <a:ext cx="6332339" cy="0"/>
          </a:xfrm>
          <a:prstGeom prst="line">
            <a:avLst/>
          </a:prstGeom>
          <a:ln w="9525">
            <a:solidFill>
              <a:srgbClr val="1B2A5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720030" y="8236678"/>
            <a:ext cx="63323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548580" y="8696622"/>
            <a:ext cx="6675239" cy="545901"/>
          </a:xfrm>
          <a:prstGeom prst="roundRect">
            <a:avLst>
              <a:gd name="adj" fmla="val 15000"/>
            </a:avLst>
          </a:prstGeom>
          <a:solidFill>
            <a:srgbClr val="E7EA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682692" y="8789360"/>
            <a:ext cx="6683394" cy="369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00" b="1" i="0">
                <a:solidFill>
                  <a:srgbClr val="1B2A5E"/>
                </a:solidFill>
                <a:latin typeface="Inter"/>
              </a:rPr>
              <a:t>Bring a copy for every person at the table, or email it ahead with your introduction. Pairs with the IEP Meeting Prep tool at spectrumunlocked.com/tools/iep-meeting-prep.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21672" y="9604640"/>
            <a:ext cx="5207466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Free from Spectrum Unlocked · spectrumunlocked.com/resources · Print for home or classroom use.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