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Relationship Id="rId12" Type="http://schemas.openxmlformats.org/officeDocument/2006/relationships/image" Target="../media/image28.png"/><Relationship Id="rId13" Type="http://schemas.openxmlformats.org/officeDocument/2006/relationships/image" Target="../media/image29.png"/><Relationship Id="rId14" Type="http://schemas.openxmlformats.org/officeDocument/2006/relationships/image" Target="../media/image30.png"/><Relationship Id="rId15" Type="http://schemas.openxmlformats.org/officeDocument/2006/relationships/image" Target="../media/image31.png"/><Relationship Id="rId16" Type="http://schemas.openxmlformats.org/officeDocument/2006/relationships/image" Target="../media/image32.png"/><Relationship Id="rId17" Type="http://schemas.openxmlformats.org/officeDocument/2006/relationships/image" Target="../media/image33.png"/><Relationship Id="rId18" Type="http://schemas.openxmlformats.org/officeDocument/2006/relationships/image" Target="../media/image34.png"/><Relationship Id="rId19" Type="http://schemas.openxmlformats.org/officeDocument/2006/relationships/image" Target="../media/image35.png"/><Relationship Id="rId20" Type="http://schemas.openxmlformats.org/officeDocument/2006/relationships/image" Target="../media/image36.png"/><Relationship Id="rId21" Type="http://schemas.openxmlformats.org/officeDocument/2006/relationships/image" Target="../media/image3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26.png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0" Type="http://schemas.openxmlformats.org/officeDocument/2006/relationships/image" Target="../media/image42.png"/><Relationship Id="rId11" Type="http://schemas.openxmlformats.org/officeDocument/2006/relationships/image" Target="../media/image43.png"/><Relationship Id="rId12" Type="http://schemas.openxmlformats.org/officeDocument/2006/relationships/image" Target="../media/image44.png"/><Relationship Id="rId13" Type="http://schemas.openxmlformats.org/officeDocument/2006/relationships/image" Target="../media/image32.png"/><Relationship Id="rId14" Type="http://schemas.openxmlformats.org/officeDocument/2006/relationships/image" Target="../media/image45.png"/><Relationship Id="rId15" Type="http://schemas.openxmlformats.org/officeDocument/2006/relationships/image" Target="../media/image46.png"/><Relationship Id="rId16" Type="http://schemas.openxmlformats.org/officeDocument/2006/relationships/image" Target="../media/image47.png"/><Relationship Id="rId17" Type="http://schemas.openxmlformats.org/officeDocument/2006/relationships/image" Target="../media/image4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052619"/>
          </a:xfrm>
          <a:prstGeom prst="roundRect">
            <a:avLst>
              <a:gd name="adj" fmla="val 1893"/>
            </a:avLst>
          </a:prstGeom>
          <a:solidFill>
            <a:srgbClr val="F4F4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5963" y="884056"/>
            <a:ext cx="369552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7B80A3"/>
                </a:solidFill>
                <a:latin typeface="Trebuchet MS"/>
              </a:rPr>
              <a:t>Spectrum Unlocked · Free Printables</a:t>
            </a:r>
          </a:p>
        </p:txBody>
      </p:sp>
      <p:pic>
        <p:nvPicPr>
          <p:cNvPr id="5" name="Picture 4" descr="art-0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9147" y="887807"/>
            <a:ext cx="162573" cy="162573"/>
          </a:xfrm>
          <a:prstGeom prst="rect">
            <a:avLst/>
          </a:prstGeom>
        </p:spPr>
      </p:pic>
      <p:pic>
        <p:nvPicPr>
          <p:cNvPr id="6" name="Picture 5" descr="art-0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470" y="850255"/>
            <a:ext cx="237678" cy="237678"/>
          </a:xfrm>
          <a:prstGeom prst="rect">
            <a:avLst/>
          </a:prstGeom>
        </p:spPr>
      </p:pic>
      <p:pic>
        <p:nvPicPr>
          <p:cNvPr id="7" name="Picture 6" descr="art-0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220" y="1630896"/>
            <a:ext cx="873861" cy="12447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56053" y="1408676"/>
            <a:ext cx="376621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19B3A6"/>
                </a:solidFill>
                <a:latin typeface="Trebuchet MS"/>
              </a:rPr>
              <a:t>Mission file · open to all crews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56053" y="1545002"/>
            <a:ext cx="3672453" cy="797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4599" b="1" i="0">
                <a:solidFill>
                  <a:srgbClr val="232A54"/>
                </a:solidFill>
                <a:latin typeface="Trebuchet MS"/>
              </a:rPr>
              <a:t>ALL ABOUT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6053" y="2117395"/>
            <a:ext cx="1288375" cy="797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4599" b="1" i="0">
                <a:solidFill>
                  <a:srgbClr val="FF5E5B"/>
                </a:solidFill>
                <a:latin typeface="Trebuchet MS"/>
              </a:rPr>
              <a:t>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56053" y="2861238"/>
            <a:ext cx="306389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1B2A5E"/>
                </a:solidFill>
                <a:latin typeface="Trebuchet MS"/>
              </a:rPr>
              <a:t>WORKSHEETS FOR EVERY LEARNER</a:t>
            </a:r>
          </a:p>
        </p:txBody>
      </p:sp>
      <p:pic>
        <p:nvPicPr>
          <p:cNvPr id="12" name="Picture 11" descr="art-0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400" y="1878408"/>
            <a:ext cx="960936" cy="7495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48673" y="3226313"/>
            <a:ext cx="5849808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7B80A3"/>
                </a:solidFill>
                <a:latin typeface="Calibri"/>
              </a:rPr>
              <a:t>Five versions, because no two people introduce themselves the same way. Teachers included.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251" y="3844974"/>
            <a:ext cx="1905000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71401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2711350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71401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2711350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41963" y="3956762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Crew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32893" y="3956762"/>
            <a:ext cx="545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41963" y="4112138"/>
            <a:ext cx="8258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FF5E5B"/>
                </a:solidFill>
                <a:latin typeface="Trebuchet MS"/>
              </a:rPr>
              <a:t>Pre-K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41963" y="4327939"/>
            <a:ext cx="1954232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Calibri"/>
              </a:rPr>
              <a:t>Drawing-first, almost no writing.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933551" y="3844974"/>
            <a:ext cx="1905148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2990701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4730799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990701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730799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061263" y="3956762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Crew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52193" y="3956762"/>
            <a:ext cx="545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02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61263" y="4112138"/>
            <a:ext cx="119223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19B3A6"/>
                </a:solidFill>
                <a:latin typeface="Trebuchet MS"/>
              </a:rPr>
              <a:t>Elementary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61263" y="4327939"/>
            <a:ext cx="1865381" cy="3209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Calibri"/>
              </a:rPr>
              <a:t>Big lines, a self-portrait frame, favorites.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953000" y="3844974"/>
            <a:ext cx="1905148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5010150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6750248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010150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6750248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80712" y="3956762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Crew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71642" y="3956762"/>
            <a:ext cx="545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03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80712" y="4112138"/>
            <a:ext cx="80498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7C6BD9"/>
                </a:solidFill>
                <a:latin typeface="Trebuchet MS"/>
              </a:rPr>
              <a:t>Teens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80712" y="4327939"/>
            <a:ext cx="1980426" cy="3209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Calibri"/>
              </a:rPr>
              <a:t>An introduction that respects the reader.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914251" y="4865637"/>
            <a:ext cx="1905000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971401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2711350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971401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2711350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1041963" y="4977425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Crew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532893" y="4977425"/>
            <a:ext cx="545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04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41963" y="5132802"/>
            <a:ext cx="169125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F2B33D"/>
                </a:solidFill>
                <a:latin typeface="Trebuchet MS"/>
              </a:rPr>
              <a:t>Symbol supported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41963" y="5348603"/>
            <a:ext cx="1761351" cy="3209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Calibri"/>
              </a:rPr>
              <a:t>Circle, point, stamp, or glue. AAC-friendly.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2933551" y="4865637"/>
            <a:ext cx="1905148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>
            <a:off x="2990701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>
            <a:off x="4730799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>
            <a:off x="2990701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4730799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3061263" y="4977425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Crew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552193" y="4977425"/>
            <a:ext cx="54572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05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061263" y="5132802"/>
            <a:ext cx="150819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FF5E5B"/>
                </a:solidFill>
                <a:latin typeface="Trebuchet MS"/>
              </a:rPr>
              <a:t>For the IEP team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061263" y="5348603"/>
            <a:ext cx="2000220" cy="3209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Calibri"/>
              </a:rPr>
              <a:t>A parent-voice one-pager for the meeting.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953000" y="4865637"/>
            <a:ext cx="1905148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>
            <a:off x="5010150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6750248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>
            <a:off x="5010150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>
            <a:off x="6750248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5080712" y="4977425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Crew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571642" y="4977425"/>
            <a:ext cx="545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06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080712" y="5132802"/>
            <a:ext cx="128004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19B3A6"/>
                </a:solidFill>
                <a:latin typeface="Trebuchet MS"/>
              </a:rPr>
              <a:t>Your teacher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080712" y="5348603"/>
            <a:ext cx="1706284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Calibri"/>
              </a:rPr>
              <a:t>You introduce yourself too.</a:t>
            </a:r>
          </a:p>
        </p:txBody>
      </p:sp>
      <p:pic>
        <p:nvPicPr>
          <p:cNvPr id="68" name="Picture 67" descr="art-00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5909" y="6649938"/>
            <a:ext cx="5120580" cy="1152078"/>
          </a:xfrm>
          <a:prstGeom prst="rect">
            <a:avLst/>
          </a:prstGeom>
        </p:spPr>
      </p:pic>
      <p:sp>
        <p:nvSpPr>
          <p:cNvPr id="69" name="Rounded Rectangle 68"/>
          <p:cNvSpPr/>
          <p:nvPr/>
        </p:nvSpPr>
        <p:spPr>
          <a:xfrm>
            <a:off x="914251" y="8680102"/>
            <a:ext cx="5943897" cy="528042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0" name="Picture 69" descr="art-00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951" y="8880127"/>
            <a:ext cx="127992" cy="127992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1525952" y="8791890"/>
            <a:ext cx="5095249" cy="322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Trebuchet MS"/>
              </a:rPr>
              <a:t>Back to school · First-week icebreaker · Sub folder · Counseling · Speech &amp; OT · IEP meetings · Student portfolios · Morning work</a:t>
            </a:r>
          </a:p>
        </p:txBody>
      </p:sp>
      <p:pic>
        <p:nvPicPr>
          <p:cNvPr id="72" name="Picture 71" descr="art-00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2455" y="8880127"/>
            <a:ext cx="127992" cy="127992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3"/>
            <a:ext cx="211720" cy="2117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236395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Trebuchet MS"/>
              </a:rPr>
              <a:t>Mission 09 · Crew leader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2873394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Trebuchet MS"/>
              </a:rPr>
              <a:t>All about your teacher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2"/>
            <a:ext cx="144559" cy="14456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59842"/>
            <a:ext cx="3421558" cy="1946671"/>
          </a:xfrm>
          <a:prstGeom prst="roundRect">
            <a:avLst>
              <a:gd name="adj" fmla="val 5871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05730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862238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05730" y="319861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862238" y="319861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14392" y="1519255"/>
            <a:ext cx="120324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My name 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26066" y="1528780"/>
            <a:ext cx="185332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Calibri"/>
              </a:rPr>
              <a:t>what students should call you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732680" y="1964233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2680" y="1726489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4392" y="2079295"/>
            <a:ext cx="95053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I teach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760" y="2088820"/>
            <a:ext cx="120503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Calibri"/>
              </a:rPr>
              <a:t>grade or subject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732680" y="2524273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2680" y="2286529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4392" y="2639335"/>
            <a:ext cx="1133742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This is my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41273" y="2648860"/>
            <a:ext cx="1819542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Calibri"/>
              </a:rPr>
              <a:t>1st, 5th, 20th... year teaching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732680" y="3084314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2680" y="2846570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580" y="3458914"/>
            <a:ext cx="3421558" cy="2027187"/>
          </a:xfrm>
          <a:prstGeom prst="roundRect">
            <a:avLst>
              <a:gd name="adj" fmla="val 5638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05730" y="351606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862238" y="351606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05730" y="537820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3862238" y="537820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32680" y="3614439"/>
            <a:ext cx="1456134" cy="257175"/>
          </a:xfrm>
          <a:prstGeom prst="rect">
            <a:avLst/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271626" y="3653301"/>
            <a:ext cx="146131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My favorites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4392" y="3961227"/>
            <a:ext cx="285940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My favorite book to read aloud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732680" y="4369593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32680" y="4131849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259490" y="4459206"/>
            <a:ext cx="2487632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My favorite thing to teach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32680" y="4867572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32680" y="4629828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14392" y="4957185"/>
            <a:ext cx="1816417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My favorite snack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474136" y="4966710"/>
            <a:ext cx="80319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Calibri"/>
              </a:rPr>
              <a:t>hint hint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732680" y="5365551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32680" y="5127807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189511" y="1359842"/>
            <a:ext cx="3034307" cy="2834580"/>
          </a:xfrm>
          <a:prstGeom prst="roundRect">
            <a:avLst>
              <a:gd name="adj" fmla="val 4032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4246661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7115919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4246661" y="408652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7115919" y="408652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4310062" y="1480393"/>
            <a:ext cx="2793206" cy="2593478"/>
          </a:xfrm>
          <a:prstGeom prst="roundRect">
            <a:avLst>
              <a:gd name="adj" fmla="val 2938"/>
            </a:avLst>
          </a:prstGeom>
          <a:noFill/>
          <a:ln w="9525">
            <a:solidFill>
              <a:srgbClr val="7B80A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314967" y="3573381"/>
            <a:ext cx="1158150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49" b="1" i="0">
                <a:solidFill>
                  <a:srgbClr val="F2B33D"/>
                </a:solidFill>
                <a:latin typeface="Trebuchet MS"/>
              </a:rPr>
              <a:t>That's me!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909113" y="3792307"/>
            <a:ext cx="196985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0" i="0">
                <a:solidFill>
                  <a:srgbClr val="7B80A3"/>
                </a:solidFill>
                <a:latin typeface="Calibri"/>
              </a:rPr>
              <a:t>photo or self-portrait, your call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189511" y="4321373"/>
            <a:ext cx="3034307" cy="438150"/>
          </a:xfrm>
          <a:prstGeom prst="rect">
            <a:avLst/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4374374" y="4360235"/>
            <a:ext cx="2738854" cy="369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When I'm not teaching, I love to...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4189511" y="5033813"/>
            <a:ext cx="303430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189511" y="4796069"/>
            <a:ext cx="30343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4189511" y="5308103"/>
            <a:ext cx="303430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189511" y="5070359"/>
            <a:ext cx="30343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6" name="Rectangle 55"/>
          <p:cNvSpPr/>
          <p:nvPr/>
        </p:nvSpPr>
        <p:spPr>
          <a:xfrm>
            <a:off x="4189511" y="5444579"/>
            <a:ext cx="1615678" cy="257175"/>
          </a:xfrm>
          <a:prstGeom prst="rect">
            <a:avLst/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4374374" y="5483441"/>
            <a:ext cx="1620857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Ask me about...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4189511" y="5976044"/>
            <a:ext cx="303430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189511" y="5738300"/>
            <a:ext cx="30343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4189511" y="6250334"/>
            <a:ext cx="303430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189511" y="6012590"/>
            <a:ext cx="30343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62" name="Rectangle 61"/>
          <p:cNvSpPr/>
          <p:nvPr/>
        </p:nvSpPr>
        <p:spPr>
          <a:xfrm>
            <a:off x="548580" y="6424910"/>
            <a:ext cx="2517130" cy="257175"/>
          </a:xfrm>
          <a:prstGeom prst="rect">
            <a:avLst/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733442" y="6463772"/>
            <a:ext cx="252230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My promise to your family</a:t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548580" y="7012781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48580" y="677503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548580" y="7305377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48580" y="706763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548580" y="7597973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48580" y="736022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30292" y="7760958"/>
            <a:ext cx="2114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19B3A6"/>
                </a:solidFill>
                <a:latin typeface="Trebuchet MS"/>
              </a:rPr>
              <a:t>The best way to reach me:</a:t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2378422" y="7969746"/>
            <a:ext cx="4845397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2378422" y="7732002"/>
            <a:ext cx="48453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32A54"/>
                </a:solidFill>
                <a:latin typeface="Trebuchet MS"/>
              </a:defRPr>
            </a:pPr>
            <a:r>
              <a:t>Free from Spectrum Unlocked · spectrumunlocked.com/resources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Fonts: this deck uses Trebuchet MS and Calibri, which come with PowerPoint, so it looks right on any computer with no font installs.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6"/>
            <a:ext cx="211720" cy="2117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247155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Trebuchet MS"/>
              </a:rPr>
              <a:t>Mission 01 · Littlest crew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2352794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Trebuchet MS"/>
              </a:rPr>
              <a:t>All about little me</a:t>
            </a:r>
          </a:p>
        </p:txBody>
      </p:sp>
      <p:pic>
        <p:nvPicPr>
          <p:cNvPr id="7" name="Picture 6" descr="art-0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7"/>
            <a:ext cx="144559" cy="1445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0292" y="1583400"/>
            <a:ext cx="788610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00" b="1" i="0">
                <a:solidFill>
                  <a:srgbClr val="232A54"/>
                </a:solidFill>
                <a:latin typeface="Trebuchet MS"/>
              </a:rPr>
              <a:t>I am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52661" y="1359842"/>
            <a:ext cx="1005780" cy="731490"/>
          </a:xfrm>
          <a:prstGeom prst="roundRect">
            <a:avLst>
              <a:gd name="adj" fmla="val 15000"/>
            </a:avLst>
          </a:prstGeom>
          <a:solidFill>
            <a:srgbClr val="DFF4F2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167104" y="1583400"/>
            <a:ext cx="1335702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00" b="1" i="0">
                <a:solidFill>
                  <a:srgbClr val="232A54"/>
                </a:solidFill>
                <a:latin typeface="Trebuchet MS"/>
              </a:rPr>
              <a:t>years old!</a:t>
            </a:r>
          </a:p>
        </p:txBody>
      </p:sp>
      <p:pic>
        <p:nvPicPr>
          <p:cNvPr id="11" name="Picture 10" descr="art-0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430" y="1603719"/>
            <a:ext cx="243736" cy="24373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48580" y="2256383"/>
            <a:ext cx="3261419" cy="2436167"/>
          </a:xfrm>
          <a:prstGeom prst="roundRect">
            <a:avLst>
              <a:gd name="adj" fmla="val 4691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05730" y="231353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3702099" y="231353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05730" y="458465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3702099" y="458465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art-0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1970" y="2402383"/>
            <a:ext cx="1874490" cy="18744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89799" y="4318861"/>
            <a:ext cx="1553884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49" b="1" i="0">
                <a:solidFill>
                  <a:srgbClr val="FF5E5B"/>
                </a:solidFill>
                <a:latin typeface="Trebuchet MS"/>
              </a:rPr>
              <a:t>Draw your face!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62399" y="2256383"/>
            <a:ext cx="3261419" cy="2436167"/>
          </a:xfrm>
          <a:prstGeom prst="roundRect">
            <a:avLst>
              <a:gd name="adj" fmla="val 4691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019549" y="2313533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7115919" y="2313533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019549" y="458465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7115919" y="458465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art-01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5790" y="2402383"/>
            <a:ext cx="1874490" cy="187449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675155" y="4318861"/>
            <a:ext cx="2210663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49" b="1" i="0">
                <a:solidFill>
                  <a:srgbClr val="19B3A6"/>
                </a:solidFill>
                <a:latin typeface="Trebuchet MS"/>
              </a:rPr>
              <a:t>Color your favorite color!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580" y="4844950"/>
            <a:ext cx="6675239" cy="2253257"/>
          </a:xfrm>
          <a:prstGeom prst="roundRect">
            <a:avLst>
              <a:gd name="adj" fmla="val 5072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05730" y="4902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7115919" y="4902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05730" y="699030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7115919" y="699030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art-01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7380" y="4990951"/>
            <a:ext cx="3017490" cy="169158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553164" y="6724519"/>
            <a:ext cx="3040826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49" b="1" i="0">
                <a:solidFill>
                  <a:srgbClr val="F2B33D"/>
                </a:solidFill>
                <a:latin typeface="Trebuchet MS"/>
              </a:rPr>
              <a:t>Draw your favorite food on the plate!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33419" y="7241845"/>
            <a:ext cx="46804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7B80A3"/>
                </a:solidFill>
                <a:latin typeface="Calibri"/>
              </a:rPr>
              <a:t>Grown-ups: label anything they tell you about. Their words, your handwriting.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5"/>
            <a:ext cx="211720" cy="211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305109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Trebuchet MS"/>
              </a:rPr>
              <a:t>Mission 02 · Crew member profile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1801237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Trebuchet MS"/>
              </a:rPr>
              <a:t>All about me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7"/>
            <a:ext cx="144559" cy="1445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59842"/>
            <a:ext cx="3421558" cy="2056060"/>
          </a:xfrm>
          <a:prstGeom prst="roundRect">
            <a:avLst>
              <a:gd name="adj" fmla="val 5559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05730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862238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05730" y="330800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862238" y="330800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14392" y="1519255"/>
            <a:ext cx="120324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My name 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26066" y="1528780"/>
            <a:ext cx="133867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Calibri"/>
              </a:rPr>
              <a:t>first name is plenty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732680" y="2000696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2680" y="1762952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4392" y="2115758"/>
            <a:ext cx="69648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I am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07820" y="2125283"/>
            <a:ext cx="5917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Calibri"/>
              </a:rPr>
              <a:t>age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732680" y="2597199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2680" y="2359455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4392" y="2712261"/>
            <a:ext cx="1490186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My birthday is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76134" y="2721786"/>
            <a:ext cx="113270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Calibri"/>
              </a:rPr>
              <a:t>month and day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732680" y="3193702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2680" y="2955958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580" y="3568303"/>
            <a:ext cx="3421558" cy="2082105"/>
          </a:xfrm>
          <a:prstGeom prst="roundRect">
            <a:avLst>
              <a:gd name="adj" fmla="val 5489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05730" y="362545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862238" y="362545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05730" y="554250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3862238" y="554250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32680" y="3723828"/>
            <a:ext cx="1456134" cy="257175"/>
          </a:xfrm>
          <a:prstGeom prst="rect">
            <a:avLst/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17543" y="3762690"/>
            <a:ext cx="146131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My favorites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4392" y="4070615"/>
            <a:ext cx="1817608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My favorite color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732680" y="4497288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32680" y="4259544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4392" y="4586900"/>
            <a:ext cx="173039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My favorite food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32680" y="5013573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32680" y="4775829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92204" y="5103185"/>
            <a:ext cx="1869846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My favorite animal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732680" y="5529857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32680" y="5292113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189511" y="1359842"/>
            <a:ext cx="3034307" cy="4068960"/>
          </a:xfrm>
          <a:prstGeom prst="roundRect">
            <a:avLst>
              <a:gd name="adj" fmla="val 2809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4246661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7115919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4246661" y="532090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7115919" y="532090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4310062" y="1480393"/>
            <a:ext cx="2793206" cy="3827859"/>
          </a:xfrm>
          <a:prstGeom prst="roundRect">
            <a:avLst>
              <a:gd name="adj" fmla="val 1990"/>
            </a:avLst>
          </a:prstGeom>
          <a:noFill/>
          <a:ln w="9525">
            <a:solidFill>
              <a:srgbClr val="7B80A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7" name="Picture 46" descr="art-01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059" y="1553088"/>
            <a:ext cx="190513" cy="190513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5180724" y="4798087"/>
            <a:ext cx="1426785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5E5B"/>
                </a:solidFill>
                <a:latin typeface="Trebuchet MS"/>
              </a:rPr>
              <a:t>Crew portrait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092469" y="5026687"/>
            <a:ext cx="160329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0" i="0">
                <a:solidFill>
                  <a:srgbClr val="7B80A3"/>
                </a:solidFill>
                <a:latin typeface="Calibri"/>
              </a:rPr>
              <a:t>draw your amazing self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48580" y="5824983"/>
            <a:ext cx="1948011" cy="257175"/>
          </a:xfrm>
          <a:prstGeom prst="rect">
            <a:avLst/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733442" y="5863845"/>
            <a:ext cx="195319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I am really good at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548580" y="6498580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48580" y="626083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48580" y="6864250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48580" y="662650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6" name="Rectangle 55"/>
          <p:cNvSpPr/>
          <p:nvPr/>
        </p:nvSpPr>
        <p:spPr>
          <a:xfrm>
            <a:off x="548580" y="7038826"/>
            <a:ext cx="2437804" cy="257175"/>
          </a:xfrm>
          <a:prstGeom prst="rect">
            <a:avLst/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733442" y="7077688"/>
            <a:ext cx="244298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This year I want to learn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548580" y="7712422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48580" y="747467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48580" y="8078092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8580" y="784034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5"/>
            <a:ext cx="211720" cy="211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218238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Trebuchet MS"/>
              </a:rPr>
              <a:t>Mission 03 · Home base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1594068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Trebuchet MS"/>
              </a:rPr>
              <a:t>My people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7"/>
            <a:ext cx="144559" cy="1445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59842"/>
            <a:ext cx="6675239" cy="2743200"/>
          </a:xfrm>
          <a:prstGeom prst="roundRect">
            <a:avLst>
              <a:gd name="adj" fmla="val 4166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05730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115919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05730" y="3995142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115919" y="3995142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69131" y="1480393"/>
            <a:ext cx="6434137" cy="2502098"/>
          </a:xfrm>
          <a:prstGeom prst="roundRect">
            <a:avLst>
              <a:gd name="adj" fmla="val 3045"/>
            </a:avLst>
          </a:prstGeom>
          <a:noFill/>
          <a:ln w="9525">
            <a:solidFill>
              <a:srgbClr val="7B80A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art-01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56" y="1566118"/>
            <a:ext cx="219372" cy="21937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08603" y="3634103"/>
            <a:ext cx="1730097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7C6BD9"/>
                </a:solidFill>
                <a:latin typeface="Trebuchet MS"/>
              </a:rPr>
              <a:t>Draw your family!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580" y="4264967"/>
            <a:ext cx="2738735" cy="257175"/>
          </a:xfrm>
          <a:prstGeom prst="rect">
            <a:avLst/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3442" y="4303829"/>
            <a:ext cx="274391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The people in my family are...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48580" y="4907607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8580" y="466986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48580" y="5254972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48580" y="50172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2" name="Rectangle 21"/>
          <p:cNvSpPr/>
          <p:nvPr/>
        </p:nvSpPr>
        <p:spPr>
          <a:xfrm>
            <a:off x="548580" y="5416897"/>
            <a:ext cx="2777430" cy="257175"/>
          </a:xfrm>
          <a:prstGeom prst="rect">
            <a:avLst/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3442" y="5455759"/>
            <a:ext cx="278260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My pets (real or wished-for!)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6059537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582179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6" name="Rectangle 25"/>
          <p:cNvSpPr/>
          <p:nvPr/>
        </p:nvSpPr>
        <p:spPr>
          <a:xfrm>
            <a:off x="548580" y="6221462"/>
            <a:ext cx="2590800" cy="257175"/>
          </a:xfrm>
          <a:prstGeom prst="rect">
            <a:avLst/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3442" y="6260324"/>
            <a:ext cx="259597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A friend I love to play with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6864101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662635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0" name="Rectangle 29"/>
          <p:cNvSpPr/>
          <p:nvPr/>
        </p:nvSpPr>
        <p:spPr>
          <a:xfrm>
            <a:off x="548580" y="7026026"/>
            <a:ext cx="3855839" cy="257175"/>
          </a:xfrm>
          <a:prstGeom prst="rect">
            <a:avLst/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33442" y="7064888"/>
            <a:ext cx="3861018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Something my family loves to do together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7668666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743092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8016031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777828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66886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77733"/>
            <a:ext cx="211720" cy="2117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81948"/>
            <a:ext cx="326912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Trebuchet MS"/>
              </a:rPr>
              <a:t>Mission 04 · No baby fonts detected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99373"/>
            <a:ext cx="3050797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Trebuchet MS"/>
              </a:rPr>
              <a:t>Here's the short version</a:t>
            </a:r>
          </a:p>
        </p:txBody>
      </p:sp>
      <p:pic>
        <p:nvPicPr>
          <p:cNvPr id="7" name="Picture 6" descr="art-0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811313"/>
            <a:ext cx="144559" cy="1445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0292" y="1378910"/>
            <a:ext cx="80393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Name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548580" y="1805582"/>
            <a:ext cx="2106513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8580" y="1567838"/>
            <a:ext cx="210651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14506" y="1378910"/>
            <a:ext cx="88906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Grade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2832794" y="1805582"/>
            <a:ext cx="2106662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832794" y="1567838"/>
            <a:ext cx="21066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98869" y="1378910"/>
            <a:ext cx="133600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What I go by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117157" y="1805582"/>
            <a:ext cx="2106662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117157" y="1567838"/>
            <a:ext cx="21066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580" y="1970633"/>
            <a:ext cx="253900" cy="25390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5691" y="1974520"/>
            <a:ext cx="47443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FFFFFF"/>
                </a:solidFill>
                <a:latin typeface="Trebuchet MS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5694" y="1979283"/>
            <a:ext cx="2735877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Trebuchet MS"/>
              </a:rPr>
              <a:t>Three things I'm into right now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3329880" y="2107108"/>
            <a:ext cx="3893939" cy="0"/>
          </a:xfrm>
          <a:prstGeom prst="line">
            <a:avLst/>
          </a:prstGeom>
          <a:ln w="19050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29880" y="1869364"/>
            <a:ext cx="38939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904130" y="2578893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04130" y="2341149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904130" y="2907952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04130" y="2670208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904130" y="3237011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04130" y="2999267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580" y="3402062"/>
            <a:ext cx="253900" cy="25390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11701" y="3405949"/>
            <a:ext cx="502413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FFFFFF"/>
                </a:solidFill>
                <a:latin typeface="Trebuchet MS"/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5694" y="3410712"/>
            <a:ext cx="440528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Trebuchet MS"/>
              </a:rPr>
              <a:t>Something I'm good at that school never asks about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999285" y="3538537"/>
            <a:ext cx="2224534" cy="0"/>
          </a:xfrm>
          <a:prstGeom prst="line">
            <a:avLst/>
          </a:prstGeom>
          <a:ln w="19050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999285" y="3300793"/>
            <a:ext cx="22245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904130" y="4010322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904130" y="3772578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904130" y="4339381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04130" y="4101637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48580" y="4504432"/>
            <a:ext cx="253900" cy="25390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10510" y="4508319"/>
            <a:ext cx="504795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FFFFFF"/>
                </a:solidFill>
                <a:latin typeface="Trebuchet MS"/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85694" y="4513081"/>
            <a:ext cx="3471237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Trebuchet MS"/>
              </a:rPr>
              <a:t>What I want teachers to know about me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4065240" y="4640907"/>
            <a:ext cx="3158579" cy="0"/>
          </a:xfrm>
          <a:prstGeom prst="line">
            <a:avLst/>
          </a:prstGeom>
          <a:ln w="19050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65240" y="4403163"/>
            <a:ext cx="315857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904130" y="5112692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904130" y="4874948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904130" y="5441751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904130" y="5204007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904130" y="5770810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04130" y="5533066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48580" y="5935860"/>
            <a:ext cx="253900" cy="25390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06790" y="5939748"/>
            <a:ext cx="512385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FFFFFF"/>
                </a:solidFill>
                <a:latin typeface="Trebuchet MS"/>
              </a:rPr>
              <a:t>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85694" y="5944510"/>
            <a:ext cx="205454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Trebuchet MS"/>
              </a:rPr>
              <a:t>One goal for this year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2648545" y="6072336"/>
            <a:ext cx="4575274" cy="0"/>
          </a:xfrm>
          <a:prstGeom prst="line">
            <a:avLst/>
          </a:prstGeom>
          <a:ln w="19050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648545" y="5834592"/>
            <a:ext cx="457527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904130" y="6544121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904130" y="6306377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904130" y="6873180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904130" y="6635436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7" name="Rectangle 56"/>
          <p:cNvSpPr/>
          <p:nvPr/>
        </p:nvSpPr>
        <p:spPr>
          <a:xfrm>
            <a:off x="548580" y="7073205"/>
            <a:ext cx="1329481" cy="257175"/>
          </a:xfrm>
          <a:prstGeom prst="rect">
            <a:avLst/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733442" y="7112067"/>
            <a:ext cx="133466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Trebuchet MS"/>
              </a:rPr>
              <a:t>I work best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548580" y="7431881"/>
            <a:ext cx="1224855" cy="3299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720030" y="7539632"/>
            <a:ext cx="114300" cy="114300"/>
          </a:xfrm>
          <a:prstGeom prst="rect">
            <a:avLst/>
          </a:prstGeom>
          <a:noFill/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892242" y="7492918"/>
            <a:ext cx="1102935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Trebuchet MS"/>
              </a:rPr>
              <a:t>On my own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874936" y="7431881"/>
            <a:ext cx="1564927" cy="3299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2046386" y="7539632"/>
            <a:ext cx="114300" cy="114300"/>
          </a:xfrm>
          <a:prstGeom prst="rect">
            <a:avLst/>
          </a:prstGeom>
          <a:noFill/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2218598" y="7492918"/>
            <a:ext cx="1443007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Trebuchet MS"/>
              </a:rPr>
              <a:t>With one partner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3541365" y="7431881"/>
            <a:ext cx="1136749" cy="3299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3712815" y="7539632"/>
            <a:ext cx="114300" cy="114300"/>
          </a:xfrm>
          <a:prstGeom prst="rect">
            <a:avLst/>
          </a:prstGeom>
          <a:noFill/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3885027" y="7492918"/>
            <a:ext cx="1014829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Trebuchet MS"/>
              </a:rPr>
              <a:t>In a group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4779615" y="7431881"/>
            <a:ext cx="2161133" cy="3299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4951065" y="7539632"/>
            <a:ext cx="114300" cy="114300"/>
          </a:xfrm>
          <a:prstGeom prst="rect">
            <a:avLst/>
          </a:prstGeom>
          <a:noFill/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5123277" y="7492918"/>
            <a:ext cx="2039213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Trebuchet MS"/>
              </a:rPr>
              <a:t>With music or headphones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48580" y="7863333"/>
            <a:ext cx="1629072" cy="3299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ectangle 71"/>
          <p:cNvSpPr/>
          <p:nvPr/>
        </p:nvSpPr>
        <p:spPr>
          <a:xfrm>
            <a:off x="720030" y="7971085"/>
            <a:ext cx="114300" cy="114300"/>
          </a:xfrm>
          <a:prstGeom prst="rect">
            <a:avLst/>
          </a:prstGeom>
          <a:noFill/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892242" y="7924371"/>
            <a:ext cx="1507152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Trebuchet MS"/>
              </a:rPr>
              <a:t>Somewhere quiet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66886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77733"/>
            <a:ext cx="211720" cy="2117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81948"/>
            <a:ext cx="326883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Trebuchet MS"/>
              </a:rPr>
              <a:t>Mission 05 · Operating instructions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99373"/>
            <a:ext cx="2954208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Trebuchet MS"/>
              </a:rPr>
              <a:t>The user manual for me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811313"/>
            <a:ext cx="144559" cy="1445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78148"/>
            <a:ext cx="3261419" cy="1573113"/>
          </a:xfrm>
          <a:prstGeom prst="roundRect">
            <a:avLst>
              <a:gd name="adj" fmla="val 7265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05730" y="1435298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702099" y="1435298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05730" y="284336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702099" y="284336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01742" y="1524910"/>
            <a:ext cx="182728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19B3A6"/>
                </a:solidFill>
                <a:latin typeface="Trebuchet MS"/>
              </a:rPr>
              <a:t>What helps me focus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0030" y="2099369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0030" y="1861625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720030" y="2465040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0030" y="2227296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720030" y="2830710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20030" y="2592966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962399" y="1378148"/>
            <a:ext cx="3261419" cy="1573113"/>
          </a:xfrm>
          <a:prstGeom prst="roundRect">
            <a:avLst>
              <a:gd name="adj" fmla="val 7265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019549" y="143529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115919" y="143529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019549" y="284336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7115919" y="284336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115562" y="1524910"/>
            <a:ext cx="187282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FF5E5B"/>
                </a:solidFill>
                <a:latin typeface="Trebuchet MS"/>
              </a:rPr>
              <a:t>What stresses me out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4133849" y="2099369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133849" y="1861625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4133849" y="2465040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133849" y="2227296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4133849" y="2830710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133849" y="2592966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580" y="3103661"/>
            <a:ext cx="3261419" cy="1782663"/>
          </a:xfrm>
          <a:prstGeom prst="roundRect">
            <a:avLst>
              <a:gd name="adj" fmla="val 6411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605730" y="316081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3702099" y="316081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605730" y="47784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3702099" y="47784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01742" y="3250424"/>
            <a:ext cx="253406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F2B33D"/>
                </a:solidFill>
                <a:latin typeface="Trebuchet MS"/>
              </a:rPr>
              <a:t>How I recharge after a hard day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720030" y="3824882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20030" y="3587138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720030" y="4190553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20030" y="3952809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720030" y="4556224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20030" y="4318480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962399" y="3103661"/>
            <a:ext cx="3261419" cy="1782663"/>
          </a:xfrm>
          <a:prstGeom prst="roundRect">
            <a:avLst>
              <a:gd name="adj" fmla="val 6411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4019549" y="3160811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7115919" y="3160811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4019549" y="47784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7115919" y="47784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4115562" y="3250424"/>
            <a:ext cx="2950487" cy="4358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7C6BD9"/>
                </a:solidFill>
                <a:latin typeface="Trebuchet MS"/>
              </a:rPr>
              <a:t>Something I'm proud of that isn't on a report card</a:t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4133849" y="4034432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133849" y="3796688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4133849" y="4400103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133849" y="4162359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4133849" y="4765774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133849" y="4528030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48580" y="5076825"/>
            <a:ext cx="6675239" cy="7239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605730" y="5133975"/>
            <a:ext cx="50750" cy="50750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7115919" y="5133975"/>
            <a:ext cx="50750" cy="50750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>
            <a:off x="605730" y="56928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>
            <a:off x="7115919" y="56928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714392" y="5229987"/>
            <a:ext cx="1728906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1B2A5E"/>
                </a:solidFill>
                <a:latin typeface="Trebuchet MS"/>
              </a:rPr>
              <a:t>Why this page exists: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367373" y="5249037"/>
            <a:ext cx="6504354" cy="4263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32A54"/>
                </a:solidFill>
                <a:latin typeface="Calibri"/>
              </a:rPr>
              <a:t>Nobody can read your mind, and the adults who want to help guess wrong without instructions. Two honest minutes here saves months of being misread.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8"/>
            <a:ext cx="211720" cy="2117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300540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Trebuchet MS"/>
              </a:rPr>
              <a:t>Mission 06 · Every signal counts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2668012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Trebuchet MS"/>
              </a:rPr>
              <a:t>Circle what you love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7"/>
            <a:ext cx="144559" cy="144558"/>
          </a:xfrm>
          <a:prstGeom prst="rect">
            <a:avLst/>
          </a:prstGeom>
        </p:spPr>
      </p:pic>
      <p:pic>
        <p:nvPicPr>
          <p:cNvPr id="8" name="Picture 7" descr="art-0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89" y="1381441"/>
            <a:ext cx="169479" cy="1694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8091" y="1347954"/>
            <a:ext cx="133168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Trebuchet MS"/>
              </a:rPr>
              <a:t>Foods I love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818084" y="1475779"/>
            <a:ext cx="5405735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18084" y="1238035"/>
            <a:ext cx="540573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3814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art-02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475" y="1818828"/>
            <a:ext cx="533548" cy="5335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49541" y="2535900"/>
            <a:ext cx="806469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Apple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114252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art-02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8913" y="1818828"/>
            <a:ext cx="533548" cy="53354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50447" y="2535900"/>
            <a:ext cx="92553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Banana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474690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art-02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9351" y="1818828"/>
            <a:ext cx="533548" cy="53354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569511" y="2535900"/>
            <a:ext cx="100828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Nuggets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835128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art-029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9789" y="1818828"/>
            <a:ext cx="533548" cy="53354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046481" y="2535900"/>
            <a:ext cx="77506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Juice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95566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art-030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0226" y="1818828"/>
            <a:ext cx="533548" cy="53354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441447" y="2535900"/>
            <a:ext cx="70601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Milk</a:t>
            </a:r>
          </a:p>
        </p:txBody>
      </p:sp>
      <p:pic>
        <p:nvPicPr>
          <p:cNvPr id="27" name="Picture 26" descr="art-03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989" y="2858113"/>
            <a:ext cx="169479" cy="16947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78091" y="2824626"/>
            <a:ext cx="1711047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Trebuchet MS"/>
              </a:rPr>
              <a:t>How I like to play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197447" y="2952452"/>
            <a:ext cx="5026372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197447" y="2714708"/>
            <a:ext cx="50263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53814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art-032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8475" y="3295501"/>
            <a:ext cx="533548" cy="533548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41951" y="4012572"/>
            <a:ext cx="82165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Swing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114252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5" name="Picture 34" descr="art-033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58913" y="3295501"/>
            <a:ext cx="533548" cy="533548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109656" y="4012572"/>
            <a:ext cx="120696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Trampoline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474690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art-03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19351" y="3295501"/>
            <a:ext cx="533548" cy="533548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632019" y="4012572"/>
            <a:ext cx="88311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Puzzle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835128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1" name="Picture 40" descr="art-035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79789" y="3295501"/>
            <a:ext cx="533548" cy="53354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981444" y="4012572"/>
            <a:ext cx="90514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Blocks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195566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4" name="Picture 43" descr="art-036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40226" y="3295501"/>
            <a:ext cx="533548" cy="533548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392632" y="4012572"/>
            <a:ext cx="80364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Music</a:t>
            </a:r>
          </a:p>
        </p:txBody>
      </p:sp>
      <p:pic>
        <p:nvPicPr>
          <p:cNvPr id="46" name="Picture 45" descr="art-037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6989" y="4334786"/>
            <a:ext cx="169479" cy="169478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778091" y="4301299"/>
            <a:ext cx="176239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Trebuchet MS"/>
              </a:rPr>
              <a:t>More things I love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2248792" y="4429125"/>
            <a:ext cx="4975027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248792" y="4191381"/>
            <a:ext cx="49750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53814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art-038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8475" y="4772173"/>
            <a:ext cx="533548" cy="533548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1011304" y="5489245"/>
            <a:ext cx="682793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Dog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2114252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4" name="Picture 53" descr="art-039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58913" y="4772173"/>
            <a:ext cx="533548" cy="533548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2389155" y="5489245"/>
            <a:ext cx="64796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Cat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474690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7" name="Picture 56" descr="art-040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19351" y="4772173"/>
            <a:ext cx="533548" cy="533548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3713130" y="5489245"/>
            <a:ext cx="72104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Ball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835128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0" name="Picture 59" descr="art-041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79789" y="4772173"/>
            <a:ext cx="533548" cy="533548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5100804" y="5489245"/>
            <a:ext cx="66657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Car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6195566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3" name="Picture 62" descr="art-042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40226" y="4772173"/>
            <a:ext cx="533548" cy="533548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6412128" y="5489245"/>
            <a:ext cx="76479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Book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548580" y="5815310"/>
            <a:ext cx="6675239" cy="7239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ounded Rectangle 65"/>
          <p:cNvSpPr/>
          <p:nvPr/>
        </p:nvSpPr>
        <p:spPr>
          <a:xfrm>
            <a:off x="605730" y="587246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ounded Rectangle 66"/>
          <p:cNvSpPr/>
          <p:nvPr/>
        </p:nvSpPr>
        <p:spPr>
          <a:xfrm>
            <a:off x="7115919" y="587246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ounded Rectangle 67"/>
          <p:cNvSpPr/>
          <p:nvPr/>
        </p:nvSpPr>
        <p:spPr>
          <a:xfrm>
            <a:off x="605730" y="6431309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ounded Rectangle 68"/>
          <p:cNvSpPr/>
          <p:nvPr/>
        </p:nvSpPr>
        <p:spPr>
          <a:xfrm>
            <a:off x="7115919" y="6431309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714392" y="5968472"/>
            <a:ext cx="1729353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19B3A6"/>
                </a:solidFill>
                <a:latin typeface="Trebuchet MS"/>
              </a:rPr>
              <a:t>For the adult helping: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367917" y="5987522"/>
            <a:ext cx="6477714" cy="4263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32A54"/>
                </a:solidFill>
                <a:latin typeface="Calibri"/>
              </a:rPr>
              <a:t>Students can circle, point, stamp, or glue. A choice counts however it is made. For AAC users, model the symbol on their device first, then let them mark the page.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8"/>
            <a:ext cx="211720" cy="2117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224102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Trebuchet MS"/>
              </a:rPr>
              <a:t>Mission 07 · Daily orbit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2016144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Trebuchet MS"/>
              </a:rPr>
              <a:t>My school day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7"/>
            <a:ext cx="144559" cy="144558"/>
          </a:xfrm>
          <a:prstGeom prst="rect">
            <a:avLst/>
          </a:prstGeom>
        </p:spPr>
      </p:pic>
      <p:pic>
        <p:nvPicPr>
          <p:cNvPr id="8" name="Picture 7" descr="art-0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89" y="1381441"/>
            <a:ext cx="169479" cy="1694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8091" y="1347954"/>
            <a:ext cx="1892319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Trebuchet MS"/>
              </a:rPr>
              <a:t>How I get to school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2378719" y="1475779"/>
            <a:ext cx="4845100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378719" y="1238035"/>
            <a:ext cx="484509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976139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art-04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0800" y="1818828"/>
            <a:ext cx="533548" cy="5335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43601" y="2535900"/>
            <a:ext cx="66285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Bus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74690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art-04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9351" y="1818828"/>
            <a:ext cx="533548" cy="53354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740366" y="2535900"/>
            <a:ext cx="66657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Car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973240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15860" y="1953089"/>
            <a:ext cx="512385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99" b="1" i="0">
                <a:solidFill>
                  <a:srgbClr val="F2B33D"/>
                </a:solidFill>
                <a:latin typeface="Trebuchet MS"/>
              </a:rPr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94553" y="2535900"/>
            <a:ext cx="95529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Draw it!</a:t>
            </a:r>
          </a:p>
        </p:txBody>
      </p:sp>
      <p:pic>
        <p:nvPicPr>
          <p:cNvPr id="21" name="Picture 20" descr="art-03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989" y="2858113"/>
            <a:ext cx="169479" cy="16947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78091" y="2824626"/>
            <a:ext cx="157323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Trebuchet MS"/>
              </a:rPr>
              <a:t>At school I love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2059632" y="2952452"/>
            <a:ext cx="5164187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059632" y="2714708"/>
            <a:ext cx="51641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3814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art-049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475" y="3295501"/>
            <a:ext cx="533548" cy="53354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01618" y="4012572"/>
            <a:ext cx="902315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Recess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114252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9" name="Picture 28" descr="art-050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58913" y="3295501"/>
            <a:ext cx="533548" cy="53354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299858" y="4012572"/>
            <a:ext cx="82656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Lunch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474690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art-05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9351" y="3295501"/>
            <a:ext cx="533548" cy="533548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603593" y="4012572"/>
            <a:ext cx="939968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Library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835128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5" name="Picture 34" descr="art-052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9789" y="3295501"/>
            <a:ext cx="533548" cy="533548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5090535" y="4012572"/>
            <a:ext cx="687109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Gym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195566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art-053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40226" y="3295501"/>
            <a:ext cx="533548" cy="533548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466897" y="4012572"/>
            <a:ext cx="65511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Art</a:t>
            </a:r>
          </a:p>
        </p:txBody>
      </p:sp>
      <p:pic>
        <p:nvPicPr>
          <p:cNvPr id="40" name="Picture 39" descr="art-037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989" y="4334786"/>
            <a:ext cx="169479" cy="169478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778091" y="4301299"/>
            <a:ext cx="1629191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Trebuchet MS"/>
              </a:rPr>
              <a:t>In my backpack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2115591" y="4429125"/>
            <a:ext cx="5108228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115591" y="4191381"/>
            <a:ext cx="51082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53814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5" name="Picture 44" descr="art-055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8475" y="4772173"/>
            <a:ext cx="533548" cy="533548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814256" y="5489245"/>
            <a:ext cx="107689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Backpack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2114252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8" name="Picture 47" descr="art-056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58913" y="4772173"/>
            <a:ext cx="533548" cy="533548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2171271" y="5489245"/>
            <a:ext cx="108373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Lunchbox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474690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art-057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19351" y="4772173"/>
            <a:ext cx="533548" cy="533548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3524714" y="5489245"/>
            <a:ext cx="109772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Notebook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835128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4" name="Picture 53" descr="art-058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79789" y="4772173"/>
            <a:ext cx="533548" cy="533548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935158" y="5489245"/>
            <a:ext cx="997713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Crayons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6195566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538186" y="4906434"/>
            <a:ext cx="512385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99" b="1" i="0">
                <a:solidFill>
                  <a:srgbClr val="F2B33D"/>
                </a:solidFill>
                <a:latin typeface="Trebuchet MS"/>
              </a:rPr>
              <a:t>?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316878" y="5489245"/>
            <a:ext cx="95529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Trebuchet MS"/>
              </a:rPr>
              <a:t>Draw it!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548580" y="5815310"/>
            <a:ext cx="6675239" cy="7239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>
            <a:off x="605730" y="587246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7115919" y="587246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>
            <a:off x="605730" y="6431309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>
            <a:off x="7115919" y="6431309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714392" y="5968472"/>
            <a:ext cx="1729353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F2B33D"/>
                </a:solidFill>
                <a:latin typeface="Trebuchet MS"/>
              </a:rPr>
              <a:t>For the adult helping: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367917" y="5987522"/>
            <a:ext cx="6477714" cy="4263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32A54"/>
                </a:solidFill>
                <a:latin typeface="Calibri"/>
              </a:rPr>
              <a:t>Students can circle, point, stamp, or glue. A choice counts however it is made. For AAC users, model the symbol on their device first, then let them mark the page.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66886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77729"/>
            <a:ext cx="211720" cy="2117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81948"/>
            <a:ext cx="358628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Trebuchet MS"/>
              </a:rPr>
              <a:t>Mission 08 · Read before the paperwork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99373"/>
            <a:ext cx="1974919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Trebuchet MS"/>
              </a:rPr>
              <a:t>Meet my child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811308"/>
            <a:ext cx="144559" cy="1445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0292" y="1353609"/>
            <a:ext cx="137930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Child's name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548580" y="1761976"/>
            <a:ext cx="324876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8580" y="1524232"/>
            <a:ext cx="32487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6762" y="1353609"/>
            <a:ext cx="1277808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Trebuchet MS"/>
              </a:rPr>
              <a:t>Filled in by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59403" y="1363134"/>
            <a:ext cx="1187023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Calibri"/>
              </a:rPr>
              <a:t>and relationship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3975050" y="1761976"/>
            <a:ext cx="324876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75050" y="1524232"/>
            <a:ext cx="32487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580" y="1888926"/>
            <a:ext cx="6675239" cy="1393626"/>
          </a:xfrm>
          <a:prstGeom prst="roundRect">
            <a:avLst>
              <a:gd name="adj" fmla="val 8201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05730" y="1946076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7115919" y="1946076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05730" y="317465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115919" y="317465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01742" y="2000714"/>
            <a:ext cx="1431845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19B3A6"/>
                </a:solidFill>
                <a:latin typeface="Trebuchet MS"/>
              </a:rPr>
              <a:t>Strengths first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1742" y="2222765"/>
            <a:ext cx="380163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7B80A3"/>
                </a:solidFill>
                <a:latin typeface="Calibri"/>
              </a:rPr>
              <a:t>Three things my child is genuinely great at. Start the meeting here.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720030" y="2657177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20030" y="2419433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720030" y="2922240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20030" y="2684496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720030" y="3187303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20030" y="2949559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580" y="3409503"/>
            <a:ext cx="6675239" cy="1393626"/>
          </a:xfrm>
          <a:prstGeom prst="roundRect">
            <a:avLst>
              <a:gd name="adj" fmla="val 8201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05730" y="346665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7115919" y="346665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05730" y="4695229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7115919" y="4695229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01742" y="3521291"/>
            <a:ext cx="1209198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FF5E5B"/>
                </a:solidFill>
                <a:latin typeface="Trebuchet MS"/>
              </a:rPr>
              <a:t>What helps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01742" y="3743342"/>
            <a:ext cx="542505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7B80A3"/>
                </a:solidFill>
                <a:latin typeface="Calibri"/>
              </a:rPr>
              <a:t>Supports that already work at home: warnings before transitions, a quiet corner, a visual schedule.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720030" y="4177754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20030" y="3940010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720030" y="4442817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20030" y="4205073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720030" y="4707880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20030" y="4470136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48580" y="4930080"/>
            <a:ext cx="6675239" cy="1393626"/>
          </a:xfrm>
          <a:prstGeom prst="roundRect">
            <a:avLst>
              <a:gd name="adj" fmla="val 8201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605730" y="498723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7115919" y="498723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605730" y="6215806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7115919" y="6215806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01742" y="5041868"/>
            <a:ext cx="1287780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F2B33D"/>
                </a:solidFill>
                <a:latin typeface="Trebuchet MS"/>
              </a:rPr>
              <a:t>What is hard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1742" y="5263919"/>
            <a:ext cx="4468237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7B80A3"/>
                </a:solidFill>
                <a:latin typeface="Calibri"/>
              </a:rPr>
              <a:t>Situations that reliably lead to a tough moment, and the early signs to watch for.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720030" y="5698331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20030" y="5460587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720030" y="5963394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20030" y="5725650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720030" y="6228457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20030" y="5990713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48580" y="6450657"/>
            <a:ext cx="6675239" cy="1128563"/>
          </a:xfrm>
          <a:prstGeom prst="roundRect">
            <a:avLst>
              <a:gd name="adj" fmla="val 10127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>
            <a:off x="605730" y="6507807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ounded Rectangle 55"/>
          <p:cNvSpPr/>
          <p:nvPr/>
        </p:nvSpPr>
        <p:spPr>
          <a:xfrm>
            <a:off x="7115919" y="6507807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605730" y="7471320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7115919" y="7471320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701742" y="6562445"/>
            <a:ext cx="2464266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7C6BD9"/>
                </a:solidFill>
                <a:latin typeface="Trebuchet MS"/>
              </a:rPr>
              <a:t>How my child communicates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01742" y="6784496"/>
            <a:ext cx="517740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7B80A3"/>
                </a:solidFill>
                <a:latin typeface="Calibri"/>
              </a:rPr>
              <a:t>Words, AAC device, signs, gestures, behavior. What a yes looks like, and what a no looks like.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720030" y="7218908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20030" y="6981164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720030" y="7483971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20030" y="7246227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548580" y="7706171"/>
            <a:ext cx="6675239" cy="863500"/>
          </a:xfrm>
          <a:prstGeom prst="roundRect">
            <a:avLst>
              <a:gd name="adj" fmla="val 13236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ounded Rectangle 65"/>
          <p:cNvSpPr/>
          <p:nvPr/>
        </p:nvSpPr>
        <p:spPr>
          <a:xfrm>
            <a:off x="605730" y="776332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ounded Rectangle 66"/>
          <p:cNvSpPr/>
          <p:nvPr/>
        </p:nvSpPr>
        <p:spPr>
          <a:xfrm>
            <a:off x="7115919" y="776332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ounded Rectangle 67"/>
          <p:cNvSpPr/>
          <p:nvPr/>
        </p:nvSpPr>
        <p:spPr>
          <a:xfrm>
            <a:off x="605730" y="846177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ounded Rectangle 68"/>
          <p:cNvSpPr/>
          <p:nvPr/>
        </p:nvSpPr>
        <p:spPr>
          <a:xfrm>
            <a:off x="7115919" y="846177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701742" y="7817959"/>
            <a:ext cx="1758374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19B3A6"/>
                </a:solidFill>
                <a:latin typeface="Trebuchet MS"/>
              </a:rPr>
              <a:t>Ask my child about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01742" y="8040010"/>
            <a:ext cx="219592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7B80A3"/>
                </a:solidFill>
                <a:latin typeface="Calibri"/>
              </a:rPr>
              <a:t>The interest that opens every door.</a:t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720030" y="8474422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720030" y="8236678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548580" y="8696622"/>
            <a:ext cx="6675239" cy="545901"/>
          </a:xfrm>
          <a:prstGeom prst="roundRect">
            <a:avLst>
              <a:gd name="adj" fmla="val 15000"/>
            </a:avLst>
          </a:prstGeom>
          <a:solidFill>
            <a:srgbClr val="E7E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682692" y="8789360"/>
            <a:ext cx="6683394" cy="369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1B2A5E"/>
                </a:solidFill>
                <a:latin typeface="Calibri"/>
              </a:rPr>
              <a:t>Bring a copy for every person at the table, or email it ahead with your introduction. Pairs with the IEP Meeting Prep tool at spectrumunlocked.com/tools/iep-meeting-prep.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