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7772400" cy="1005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 flipV="1">
            <a:off x="3217381" y="2259285"/>
            <a:ext cx="1337637" cy="21205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 rot="19680000">
            <a:off x="3321884" y="2161742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 rot="1560000">
            <a:off x="3551790" y="2161742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 rot="19800000">
            <a:off x="3781697" y="2161742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 rot="1440000">
            <a:off x="4011603" y="2161742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20040000">
            <a:off x="4220609" y="2161742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939397" y="2712559"/>
            <a:ext cx="4268509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750" b="1" i="0">
                <a:solidFill>
                  <a:srgbClr val="C57C5F"/>
                </a:solidFill>
                <a:latin typeface="Archivo"/>
              </a:rPr>
              <a:t>Emergency information for the people helping this child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95269" y="3020484"/>
            <a:ext cx="5556617" cy="5406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3200" b="1" i="0">
                <a:solidFill>
                  <a:srgbClr val="343B38"/>
                </a:solidFill>
                <a:latin typeface="Inter"/>
              </a:rPr>
              <a:t>Autism Emergency Binder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88175" y="3718935"/>
            <a:ext cx="4770804" cy="6168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0" i="0">
                <a:solidFill>
                  <a:srgbClr val="8A918C"/>
                </a:solidFill>
                <a:latin typeface="Inter"/>
              </a:rPr>
              <a:t>Everything a caregiver, sitter, teacher, or first responder needs in one binder: who to call, what helps, and what to do in the moments that matter.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385566" y="4683918"/>
            <a:ext cx="3001119" cy="2151757"/>
          </a:xfrm>
          <a:prstGeom prst="roundRect">
            <a:avLst>
              <a:gd name="adj" fmla="val 3541"/>
            </a:avLst>
          </a:prstGeom>
          <a:solidFill>
            <a:srgbClr val="F7F2E9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630703" y="4913280"/>
            <a:ext cx="81182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Inside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648991" y="5181748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847546" y="5141880"/>
            <a:ext cx="2446704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343B38"/>
                </a:solidFill>
                <a:latin typeface="Inter"/>
              </a:rPr>
              <a:t>Child ID page for first responders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648991" y="5448300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847546" y="5408431"/>
            <a:ext cx="2421850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343B38"/>
                </a:solidFill>
                <a:latin typeface="Inter"/>
              </a:rPr>
              <a:t>Emergency contacts in call order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648991" y="5714851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847546" y="5674983"/>
            <a:ext cx="2449234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343B38"/>
                </a:solidFill>
                <a:latin typeface="Inter"/>
              </a:rPr>
              <a:t>Medical information and allergies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648991" y="5981402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847546" y="5941534"/>
            <a:ext cx="2668905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343B38"/>
                </a:solidFill>
                <a:latin typeface="Inter"/>
              </a:rPr>
              <a:t>Communication and sensory profiles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648991" y="6247953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847546" y="6208085"/>
            <a:ext cx="2051417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343B38"/>
                </a:solidFill>
                <a:latin typeface="Inter"/>
              </a:rPr>
              <a:t>Safety and elopement plan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2648991" y="6514504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2847546" y="6474636"/>
            <a:ext cx="2640627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343B38"/>
                </a:solidFill>
                <a:latin typeface="Inter"/>
              </a:rPr>
              <a:t>Safe foods, school, and backup care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64821" y="7268783"/>
            <a:ext cx="1943814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This binder belongs to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3391644" y="7439471"/>
            <a:ext cx="2597646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391644" y="7201727"/>
            <a:ext cx="259764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764821" y="7633858"/>
            <a:ext cx="128733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Archivo"/>
              </a:rPr>
              <a:t>Last updated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2735163" y="7804546"/>
            <a:ext cx="3254127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735163" y="7566802"/>
            <a:ext cx="32541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209963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Autism Emergency Binder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770256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Inter"/>
              </a:rPr>
              <a:t>If I Am Not Available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3137118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A918C"/>
                </a:solidFill>
                <a:latin typeface="Inter"/>
              </a:rPr>
              <a:t>The plan when the primary caregiver cannot be reached.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7150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48580" y="1456432"/>
            <a:ext cx="6675239" cy="1596628"/>
          </a:xfrm>
          <a:prstGeom prst="roundRect">
            <a:avLst>
              <a:gd name="adj" fmla="val 4772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6767" y="1634894"/>
            <a:ext cx="1643925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My child can go to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6767" y="1914245"/>
            <a:ext cx="74649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Archivo"/>
              </a:rPr>
              <a:t>Name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1096267" y="2084933"/>
            <a:ext cx="5991077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096267" y="1847189"/>
            <a:ext cx="59910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6767" y="2279320"/>
            <a:ext cx="97047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Archivo"/>
              </a:rPr>
              <a:t>Address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1320254" y="2450008"/>
            <a:ext cx="5767090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320254" y="2212264"/>
            <a:ext cx="57670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6767" y="2644395"/>
            <a:ext cx="82001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Archivo"/>
              </a:rPr>
              <a:t>Phone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1169789" y="2815083"/>
            <a:ext cx="5917555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169789" y="2577339"/>
            <a:ext cx="591755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30292" y="3180772"/>
            <a:ext cx="98536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Archivo"/>
              </a:rPr>
              <a:t>The plan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548580" y="3917751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48580" y="368000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548580" y="4512766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48580" y="427502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548580" y="5107632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48580" y="486988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48580" y="5702647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48580" y="546490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548580" y="6297662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48580" y="605991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548580" y="6892676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48580" y="665493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30292" y="7087064"/>
            <a:ext cx="114341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Archivo"/>
              </a:rPr>
              <a:t>Review log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30292" y="7264765"/>
            <a:ext cx="4551431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A918C"/>
                </a:solidFill>
                <a:latin typeface="Inter"/>
              </a:rPr>
              <a:t>An out-of-date binder is a risk. Review after any change to medications, school, or contacts.</a:t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548580" y="7686079"/>
            <a:ext cx="3355479" cy="0"/>
          </a:xfrm>
          <a:prstGeom prst="line">
            <a:avLst/>
          </a:prstGeom>
          <a:ln w="19050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48580" y="7448335"/>
            <a:ext cx="33554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81042" y="7509140"/>
            <a:ext cx="136561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Date reviewed</a:t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3904059" y="7686079"/>
            <a:ext cx="3319760" cy="0"/>
          </a:xfrm>
          <a:prstGeom prst="line">
            <a:avLst/>
          </a:prstGeom>
          <a:ln w="19050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904059" y="7448335"/>
            <a:ext cx="33197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936521" y="7509140"/>
            <a:ext cx="135430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Archivo"/>
              </a:rPr>
              <a:t>What changed</a:t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548580" y="7996832"/>
            <a:ext cx="335547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48580" y="7759088"/>
            <a:ext cx="33554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3904059" y="7996832"/>
            <a:ext cx="3319760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3904059" y="7759088"/>
            <a:ext cx="33197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548580" y="8307585"/>
            <a:ext cx="335547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48580" y="8069841"/>
            <a:ext cx="33554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3904059" y="8307585"/>
            <a:ext cx="3319760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3904059" y="8069841"/>
            <a:ext cx="33197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548580" y="8618339"/>
            <a:ext cx="335547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548580" y="8380595"/>
            <a:ext cx="33554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4" name="Connector 53"/>
          <p:cNvCxnSpPr/>
          <p:nvPr/>
        </p:nvCxnSpPr>
        <p:spPr>
          <a:xfrm>
            <a:off x="3904059" y="8618339"/>
            <a:ext cx="3319760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3904059" y="8380595"/>
            <a:ext cx="33197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6" name="Connector 55"/>
          <p:cNvCxnSpPr/>
          <p:nvPr/>
        </p:nvCxnSpPr>
        <p:spPr>
          <a:xfrm>
            <a:off x="548580" y="8929092"/>
            <a:ext cx="335547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48580" y="8691348"/>
            <a:ext cx="33554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3904059" y="8929092"/>
            <a:ext cx="3319760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3904059" y="8691348"/>
            <a:ext cx="33197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548580" y="9239845"/>
            <a:ext cx="335547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48580" y="9002101"/>
            <a:ext cx="33554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2" name="Connector 61"/>
          <p:cNvCxnSpPr/>
          <p:nvPr/>
        </p:nvCxnSpPr>
        <p:spPr>
          <a:xfrm>
            <a:off x="3904059" y="9239845"/>
            <a:ext cx="3319760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3904059" y="9002101"/>
            <a:ext cx="33197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4" name="Connector 63"/>
          <p:cNvCxnSpPr/>
          <p:nvPr/>
        </p:nvCxnSpPr>
        <p:spPr>
          <a:xfrm>
            <a:off x="548580" y="9550598"/>
            <a:ext cx="335547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48580" y="9312854"/>
            <a:ext cx="33554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6" name="Connector 65"/>
          <p:cNvCxnSpPr/>
          <p:nvPr/>
        </p:nvCxnSpPr>
        <p:spPr>
          <a:xfrm>
            <a:off x="3904059" y="9550598"/>
            <a:ext cx="3319760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3904059" y="9312854"/>
            <a:ext cx="33197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6126480" cy="8229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343B38"/>
                </a:solidFill>
                <a:latin typeface="Inter"/>
              </a:defRPr>
            </a:pPr>
            <a:r>
              <a:t>Free from Spectrum Unlocked · spectrumunlocked.com/blog/free-emergency-binder-printables</a:t>
            </a:r>
          </a:p>
          <a:p>
            <a:pPr>
              <a:defRPr sz="1200">
                <a:solidFill>
                  <a:srgbClr val="343B38"/>
                </a:solidFill>
                <a:latin typeface="Inter"/>
              </a:defRPr>
            </a:pPr>
            <a:r>
              <a:t>Everything on these slides is a real PowerPoint object: click any text to edit it, or click a line and type into the box sitting on it.</a:t>
            </a:r>
          </a:p>
          <a:p>
            <a:pPr>
              <a:defRPr sz="1200">
                <a:solidFill>
                  <a:srgbClr val="343B38"/>
                </a:solidFill>
                <a:latin typeface="Inter"/>
              </a:defRPr>
            </a:pPr>
            <a:r>
              <a:t>Fonts: this edition matches the PDF exactly using Inter and Inter, free Google Fonts. Install them from fonts.google.com before editing or PowerPoint will substitute; the standard edition of this deck needs no installs.</a:t>
            </a:r>
          </a:p>
          <a:p>
            <a:pPr>
              <a:defRPr sz="1200">
                <a:solidFill>
                  <a:srgbClr val="343B38"/>
                </a:solidFill>
                <a:latin typeface="Inter"/>
              </a:defRPr>
            </a:pPr>
            <a:r>
              <a:t>Terms: free for home and classroom use. Not for resale.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209963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Autism Emergency Binder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1322159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Inter"/>
              </a:rPr>
              <a:t>Child ID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510968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A918C"/>
                </a:solidFill>
                <a:latin typeface="Inter"/>
              </a:rPr>
              <a:t>The page to hand a first responder. A recent photo beats every description; update it twice a year.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7150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292" y="1523869"/>
            <a:ext cx="106781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Full name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1281112" y="1694557"/>
            <a:ext cx="2798118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281112" y="1456813"/>
            <a:ext cx="279811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0292" y="1888944"/>
            <a:ext cx="93193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Archivo"/>
              </a:rPr>
              <a:t>Goes by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1145232" y="2059632"/>
            <a:ext cx="2933998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145232" y="1821888"/>
            <a:ext cx="293399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0292" y="2254019"/>
            <a:ext cx="129209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Archivo"/>
              </a:rPr>
              <a:t>Date of birth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1505396" y="2424707"/>
            <a:ext cx="257383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505396" y="2186963"/>
            <a:ext cx="25738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0292" y="2619095"/>
            <a:ext cx="85647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9A45C"/>
                </a:solidFill>
                <a:latin typeface="Archivo"/>
              </a:rPr>
              <a:t>Height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1069776" y="2789783"/>
            <a:ext cx="300945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069776" y="2552039"/>
            <a:ext cx="300945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0292" y="2984170"/>
            <a:ext cx="877609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Weight</a:t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1090910" y="3154858"/>
            <a:ext cx="2988320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090910" y="2917114"/>
            <a:ext cx="29883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30292" y="3349245"/>
            <a:ext cx="697230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Archivo"/>
              </a:rPr>
              <a:t>Hair</a:t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910530" y="3519933"/>
            <a:ext cx="3168700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910530" y="3282189"/>
            <a:ext cx="316869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30292" y="3714321"/>
            <a:ext cx="72089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Archivo"/>
              </a:rPr>
              <a:t>Eyes</a:t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934194" y="3885009"/>
            <a:ext cx="3145036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934194" y="3647265"/>
            <a:ext cx="314503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30292" y="4079396"/>
            <a:ext cx="106766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9A45C"/>
                </a:solidFill>
                <a:latin typeface="Archivo"/>
              </a:rPr>
              <a:t>Diagnosis</a:t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1280963" y="4250084"/>
            <a:ext cx="2798267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280963" y="4012340"/>
            <a:ext cx="279826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30292" y="4504747"/>
            <a:ext cx="148676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Archivo"/>
              </a:rPr>
              <a:t>What helps fast</a:t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548580" y="5628530"/>
            <a:ext cx="353065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48580" y="5390786"/>
            <a:ext cx="35306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548580" y="6610350"/>
            <a:ext cx="353065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48580" y="6372606"/>
            <a:ext cx="35306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548580" y="7592020"/>
            <a:ext cx="353065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48580" y="7354276"/>
            <a:ext cx="35306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548580" y="8573690"/>
            <a:ext cx="353065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48580" y="8335946"/>
            <a:ext cx="35306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548580" y="9555360"/>
            <a:ext cx="353065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548580" y="9317616"/>
            <a:ext cx="353064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4335214" y="1456432"/>
            <a:ext cx="2888605" cy="3244601"/>
          </a:xfrm>
          <a:prstGeom prst="roundRect">
            <a:avLst>
              <a:gd name="adj" fmla="val 2348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4446240" y="1567457"/>
            <a:ext cx="2666553" cy="2743200"/>
          </a:xfrm>
          <a:prstGeom prst="rect">
            <a:avLst/>
          </a:prstGeom>
          <a:solidFill>
            <a:srgbClr val="FFFFFF"/>
          </a:solidFill>
          <a:ln w="9525">
            <a:solidFill>
              <a:srgbClr val="343B38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5306484" y="4441495"/>
            <a:ext cx="132096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750" b="1" i="0">
                <a:solidFill>
                  <a:srgbClr val="C57C5F"/>
                </a:solidFill>
                <a:latin typeface="Archivo"/>
              </a:rPr>
              <a:t>Recent photo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4335214" y="4827984"/>
            <a:ext cx="2888605" cy="4727376"/>
          </a:xfrm>
          <a:prstGeom prst="roundRect">
            <a:avLst>
              <a:gd name="adj" fmla="val 1611"/>
            </a:avLst>
          </a:prstGeom>
          <a:solidFill>
            <a:srgbClr val="FFFFFF"/>
          </a:solidFill>
          <a:ln w="19050">
            <a:solidFill>
              <a:srgbClr val="B326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ectangle 50"/>
          <p:cNvSpPr/>
          <p:nvPr/>
        </p:nvSpPr>
        <p:spPr>
          <a:xfrm>
            <a:off x="4354264" y="4847034"/>
            <a:ext cx="2850505" cy="237976"/>
          </a:xfrm>
          <a:prstGeom prst="rect">
            <a:avLst/>
          </a:prstGeom>
          <a:solidFill>
            <a:srgbClr val="B326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4437477" y="4876371"/>
            <a:ext cx="1591091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FFFF"/>
                </a:solidFill>
                <a:latin typeface="Inter"/>
              </a:rPr>
              <a:t>How to approach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437477" y="5152447"/>
            <a:ext cx="2914173" cy="3025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343B38"/>
                </a:solidFill>
                <a:latin typeface="Inter"/>
              </a:rPr>
              <a:t>Move slowly, speak plainly, give extra time to respond. Sirens and shouting can make things worse.</a:t>
            </a:r>
          </a:p>
        </p:txBody>
      </p:sp>
      <p:cxnSp>
        <p:nvCxnSpPr>
          <p:cNvPr id="54" name="Connector 53"/>
          <p:cNvCxnSpPr/>
          <p:nvPr/>
        </p:nvCxnSpPr>
        <p:spPr>
          <a:xfrm>
            <a:off x="4455765" y="7431285"/>
            <a:ext cx="264750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4455765" y="7193541"/>
            <a:ext cx="264750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6" name="Connector 55"/>
          <p:cNvCxnSpPr/>
          <p:nvPr/>
        </p:nvCxnSpPr>
        <p:spPr>
          <a:xfrm>
            <a:off x="4455765" y="9434810"/>
            <a:ext cx="264750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4455765" y="9197066"/>
            <a:ext cx="264750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209963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Autism Emergency Binder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870715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Inter"/>
              </a:rPr>
              <a:t>Emergency Contacts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4449633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A918C"/>
                </a:solidFill>
                <a:latin typeface="Inter"/>
              </a:rPr>
              <a:t>Call in the order listed. If the first number does not answer, keep going down the list.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7150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48580" y="1430982"/>
            <a:ext cx="6675239" cy="1231552"/>
          </a:xfrm>
          <a:prstGeom prst="roundRect">
            <a:avLst>
              <a:gd name="adj" fmla="val 618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6767" y="1609445"/>
            <a:ext cx="810339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Call 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6767" y="1888795"/>
            <a:ext cx="74649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Archivo"/>
              </a:rPr>
              <a:t>Name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1096267" y="2059483"/>
            <a:ext cx="2675633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096267" y="1821739"/>
            <a:ext cx="267563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82212" y="1888795"/>
            <a:ext cx="127155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Archivo"/>
              </a:rPr>
              <a:t>Relationship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4936777" y="2059483"/>
            <a:ext cx="2150567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936777" y="1821739"/>
            <a:ext cx="215056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6767" y="2253870"/>
            <a:ext cx="706159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Archivo"/>
              </a:rPr>
              <a:t>Cell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1055935" y="2424558"/>
            <a:ext cx="2715965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055935" y="2186814"/>
            <a:ext cx="271596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82212" y="2253870"/>
            <a:ext cx="108820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Archivo"/>
              </a:rPr>
              <a:t>Alternate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4753421" y="2424558"/>
            <a:ext cx="2333923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753421" y="2186814"/>
            <a:ext cx="233392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580" y="2789485"/>
            <a:ext cx="6675239" cy="1231552"/>
          </a:xfrm>
          <a:prstGeom prst="roundRect">
            <a:avLst>
              <a:gd name="adj" fmla="val 618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66767" y="2967948"/>
            <a:ext cx="810339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Archivo"/>
              </a:rPr>
              <a:t>Call 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6767" y="3247298"/>
            <a:ext cx="74649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Archivo"/>
              </a:rPr>
              <a:t>Name</a:t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1096267" y="3417986"/>
            <a:ext cx="2675633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096267" y="3180242"/>
            <a:ext cx="267563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982212" y="3247298"/>
            <a:ext cx="127155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Archivo"/>
              </a:rPr>
              <a:t>Relationship</a:t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4936777" y="3417986"/>
            <a:ext cx="2150567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4936777" y="3180242"/>
            <a:ext cx="215056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66767" y="3612374"/>
            <a:ext cx="706159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Archivo"/>
              </a:rPr>
              <a:t>Cell</a:t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1055935" y="3783062"/>
            <a:ext cx="2715965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055935" y="3545318"/>
            <a:ext cx="271596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982212" y="3612374"/>
            <a:ext cx="108820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Archivo"/>
              </a:rPr>
              <a:t>Alternate</a:t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4753421" y="3783062"/>
            <a:ext cx="2333923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753421" y="3545318"/>
            <a:ext cx="233392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548580" y="4147988"/>
            <a:ext cx="6675239" cy="1231552"/>
          </a:xfrm>
          <a:prstGeom prst="roundRect">
            <a:avLst>
              <a:gd name="adj" fmla="val 618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66767" y="4326451"/>
            <a:ext cx="810339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Archivo"/>
              </a:rPr>
              <a:t>Call 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66767" y="4605801"/>
            <a:ext cx="74649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Archivo"/>
              </a:rPr>
              <a:t>Name</a:t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1096267" y="4776489"/>
            <a:ext cx="2675633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096267" y="4538745"/>
            <a:ext cx="267563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982212" y="4605801"/>
            <a:ext cx="127155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Archivo"/>
              </a:rPr>
              <a:t>Relationship</a:t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4936777" y="4776489"/>
            <a:ext cx="2150567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4936777" y="4538745"/>
            <a:ext cx="215056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66767" y="4970877"/>
            <a:ext cx="706159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Archivo"/>
              </a:rPr>
              <a:t>Cell</a:t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1055935" y="5141565"/>
            <a:ext cx="2715965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055935" y="4903821"/>
            <a:ext cx="271596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982212" y="4970877"/>
            <a:ext cx="108820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Archivo"/>
              </a:rPr>
              <a:t>Alternate</a:t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4753421" y="5141565"/>
            <a:ext cx="2333923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4753421" y="4903821"/>
            <a:ext cx="233392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548580" y="5506491"/>
            <a:ext cx="6675239" cy="1231552"/>
          </a:xfrm>
          <a:prstGeom prst="roundRect">
            <a:avLst>
              <a:gd name="adj" fmla="val 618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66767" y="5684954"/>
            <a:ext cx="140312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Doctor / clinic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66767" y="5964304"/>
            <a:ext cx="90157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Archivo"/>
              </a:rPr>
              <a:t>Doctor</a:t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1251346" y="6134992"/>
            <a:ext cx="252055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1251346" y="5897248"/>
            <a:ext cx="252055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982212" y="5964304"/>
            <a:ext cx="82001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Archivo"/>
              </a:rPr>
              <a:t>Phone</a:t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4485233" y="6134992"/>
            <a:ext cx="2602111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4485233" y="5897248"/>
            <a:ext cx="26021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66767" y="6329380"/>
            <a:ext cx="1618624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Archivo"/>
              </a:rPr>
              <a:t>Clinic or hospital</a:t>
            </a:r>
          </a:p>
        </p:txBody>
      </p:sp>
      <p:cxnSp>
        <p:nvCxnSpPr>
          <p:cNvPr id="63" name="Connector 62"/>
          <p:cNvCxnSpPr/>
          <p:nvPr/>
        </p:nvCxnSpPr>
        <p:spPr>
          <a:xfrm>
            <a:off x="1968400" y="6500068"/>
            <a:ext cx="511894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1968400" y="6262324"/>
            <a:ext cx="511894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30292" y="6865756"/>
            <a:ext cx="218089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Archivo"/>
              </a:rPr>
              <a:t>Other important contacts</a:t>
            </a:r>
          </a:p>
        </p:txBody>
      </p:sp>
      <p:cxnSp>
        <p:nvCxnSpPr>
          <p:cNvPr id="66" name="Connector 65"/>
          <p:cNvCxnSpPr/>
          <p:nvPr/>
        </p:nvCxnSpPr>
        <p:spPr>
          <a:xfrm>
            <a:off x="548580" y="7644705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548580" y="740696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8" name="Connector 67"/>
          <p:cNvCxnSpPr/>
          <p:nvPr/>
        </p:nvCxnSpPr>
        <p:spPr>
          <a:xfrm>
            <a:off x="548580" y="8281689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548580" y="804394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70" name="Connector 69"/>
          <p:cNvCxnSpPr/>
          <p:nvPr/>
        </p:nvCxnSpPr>
        <p:spPr>
          <a:xfrm>
            <a:off x="548580" y="8918525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548580" y="868078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72" name="Connector 71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209963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Autism Emergency Binder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773382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Inter"/>
              </a:rPr>
              <a:t>Medical Information</a:t>
            </a:r>
          </a:p>
        </p:txBody>
      </p:sp>
      <p:cxnSp>
        <p:nvCxnSpPr>
          <p:cNvPr id="5" name="Connector 4"/>
          <p:cNvCxnSpPr/>
          <p:nvPr/>
        </p:nvCxnSpPr>
        <p:spPr>
          <a:xfrm flipV="1">
            <a:off x="6348608" y="98606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 rot="19680000">
            <a:off x="6413922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 rot="1560000">
            <a:off x="6557613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9800000">
            <a:off x="6701305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440000">
            <a:off x="6844996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20040000">
            <a:off x="6975625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30292" y="1312979"/>
            <a:ext cx="181314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Current medications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548580" y="1753344"/>
            <a:ext cx="2712839" cy="0"/>
          </a:xfrm>
          <a:prstGeom prst="line">
            <a:avLst/>
          </a:prstGeom>
          <a:ln w="19050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48580" y="1515600"/>
            <a:ext cx="27128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1042" y="1576405"/>
            <a:ext cx="1143714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Medication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3261419" y="1753344"/>
            <a:ext cx="1386929" cy="0"/>
          </a:xfrm>
          <a:prstGeom prst="line">
            <a:avLst/>
          </a:prstGeom>
          <a:ln w="19050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261419" y="1515600"/>
            <a:ext cx="138692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93881" y="1576405"/>
            <a:ext cx="73622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Archivo"/>
              </a:rPr>
              <a:t>Dose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4648348" y="1753344"/>
            <a:ext cx="1461493" cy="0"/>
          </a:xfrm>
          <a:prstGeom prst="line">
            <a:avLst/>
          </a:prstGeom>
          <a:ln w="19050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648348" y="1515600"/>
            <a:ext cx="146149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80811" y="1576405"/>
            <a:ext cx="75914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Archivo"/>
              </a:rPr>
              <a:t>When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6109841" y="1753344"/>
            <a:ext cx="1113978" cy="0"/>
          </a:xfrm>
          <a:prstGeom prst="line">
            <a:avLst/>
          </a:prstGeom>
          <a:ln w="19050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109841" y="1515600"/>
            <a:ext cx="11139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42303" y="1576405"/>
            <a:ext cx="65228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9A45C"/>
                </a:solidFill>
                <a:latin typeface="Archivo"/>
              </a:rPr>
              <a:t>For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548580" y="2064097"/>
            <a:ext cx="271283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48580" y="1826353"/>
            <a:ext cx="27128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3261419" y="2064097"/>
            <a:ext cx="138692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261419" y="1826353"/>
            <a:ext cx="138692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4648348" y="2064097"/>
            <a:ext cx="1461493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648348" y="1826353"/>
            <a:ext cx="146149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6109841" y="2064097"/>
            <a:ext cx="1113978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109841" y="1826353"/>
            <a:ext cx="11139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548580" y="2374850"/>
            <a:ext cx="271283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48580" y="2137106"/>
            <a:ext cx="27128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3261419" y="2374850"/>
            <a:ext cx="138692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261419" y="2137106"/>
            <a:ext cx="138692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4648348" y="2374850"/>
            <a:ext cx="1461493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648348" y="2137106"/>
            <a:ext cx="146149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6109841" y="2374850"/>
            <a:ext cx="1113978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6109841" y="2137106"/>
            <a:ext cx="11139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548580" y="2685603"/>
            <a:ext cx="271283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48580" y="2447859"/>
            <a:ext cx="27128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3261419" y="2685603"/>
            <a:ext cx="138692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261419" y="2447859"/>
            <a:ext cx="138692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4648348" y="2685603"/>
            <a:ext cx="1461493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4648348" y="2447859"/>
            <a:ext cx="146149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6109841" y="2685603"/>
            <a:ext cx="1113978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6109841" y="2447859"/>
            <a:ext cx="11139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548580" y="2996356"/>
            <a:ext cx="271283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48580" y="2758612"/>
            <a:ext cx="27128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3261419" y="2996356"/>
            <a:ext cx="138692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3261419" y="2758612"/>
            <a:ext cx="138692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4648348" y="2996356"/>
            <a:ext cx="1461493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4648348" y="2758612"/>
            <a:ext cx="146149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4" name="Connector 53"/>
          <p:cNvCxnSpPr/>
          <p:nvPr/>
        </p:nvCxnSpPr>
        <p:spPr>
          <a:xfrm>
            <a:off x="6109841" y="2996356"/>
            <a:ext cx="1113978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6109841" y="2758612"/>
            <a:ext cx="11139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6" name="Connector 55"/>
          <p:cNvCxnSpPr/>
          <p:nvPr/>
        </p:nvCxnSpPr>
        <p:spPr>
          <a:xfrm>
            <a:off x="548580" y="3307109"/>
            <a:ext cx="271283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48580" y="3069365"/>
            <a:ext cx="27128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3261419" y="3307109"/>
            <a:ext cx="138692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3261419" y="3069365"/>
            <a:ext cx="138692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4648348" y="3307109"/>
            <a:ext cx="1461493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4648348" y="3069365"/>
            <a:ext cx="146149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2" name="Connector 61"/>
          <p:cNvCxnSpPr/>
          <p:nvPr/>
        </p:nvCxnSpPr>
        <p:spPr>
          <a:xfrm>
            <a:off x="6109841" y="3307109"/>
            <a:ext cx="1113978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6109841" y="3069365"/>
            <a:ext cx="11139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4" name="Connector 63"/>
          <p:cNvCxnSpPr/>
          <p:nvPr/>
        </p:nvCxnSpPr>
        <p:spPr>
          <a:xfrm>
            <a:off x="548580" y="3617862"/>
            <a:ext cx="271283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48580" y="3380118"/>
            <a:ext cx="27128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6" name="Connector 65"/>
          <p:cNvCxnSpPr/>
          <p:nvPr/>
        </p:nvCxnSpPr>
        <p:spPr>
          <a:xfrm>
            <a:off x="3261419" y="3617862"/>
            <a:ext cx="138692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3261419" y="3380118"/>
            <a:ext cx="138692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8" name="Connector 67"/>
          <p:cNvCxnSpPr/>
          <p:nvPr/>
        </p:nvCxnSpPr>
        <p:spPr>
          <a:xfrm>
            <a:off x="4648348" y="3617862"/>
            <a:ext cx="1461493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4648348" y="3380118"/>
            <a:ext cx="146149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70" name="Connector 69"/>
          <p:cNvCxnSpPr/>
          <p:nvPr/>
        </p:nvCxnSpPr>
        <p:spPr>
          <a:xfrm>
            <a:off x="6109841" y="3617862"/>
            <a:ext cx="1113978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6109841" y="3380118"/>
            <a:ext cx="111397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72" name="Rounded Rectangle 71"/>
          <p:cNvSpPr/>
          <p:nvPr/>
        </p:nvSpPr>
        <p:spPr>
          <a:xfrm>
            <a:off x="548580" y="3749575"/>
            <a:ext cx="6675239" cy="3844081"/>
          </a:xfrm>
          <a:prstGeom prst="roundRect">
            <a:avLst>
              <a:gd name="adj" fmla="val 1982"/>
            </a:avLst>
          </a:prstGeom>
          <a:solidFill>
            <a:srgbClr val="FFFFFF"/>
          </a:solidFill>
          <a:ln w="19050">
            <a:solidFill>
              <a:srgbClr val="B326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Rectangle 72"/>
          <p:cNvSpPr/>
          <p:nvPr/>
        </p:nvSpPr>
        <p:spPr>
          <a:xfrm>
            <a:off x="567630" y="3768625"/>
            <a:ext cx="6637139" cy="237976"/>
          </a:xfrm>
          <a:prstGeom prst="rect">
            <a:avLst/>
          </a:prstGeom>
          <a:solidFill>
            <a:srgbClr val="B326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650843" y="3797962"/>
            <a:ext cx="2069574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FFFF"/>
                </a:solidFill>
                <a:latin typeface="Inter"/>
              </a:rPr>
              <a:t>Allergies and reactions</a:t>
            </a:r>
          </a:p>
        </p:txBody>
      </p:sp>
      <p:cxnSp>
        <p:nvCxnSpPr>
          <p:cNvPr id="75" name="Connector 74"/>
          <p:cNvCxnSpPr/>
          <p:nvPr/>
        </p:nvCxnSpPr>
        <p:spPr>
          <a:xfrm>
            <a:off x="669131" y="4930378"/>
            <a:ext cx="643413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669131" y="4692634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77" name="Connector 76"/>
          <p:cNvCxnSpPr/>
          <p:nvPr/>
        </p:nvCxnSpPr>
        <p:spPr>
          <a:xfrm>
            <a:off x="669131" y="5777954"/>
            <a:ext cx="643413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669131" y="5540210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79" name="Connector 78"/>
          <p:cNvCxnSpPr/>
          <p:nvPr/>
        </p:nvCxnSpPr>
        <p:spPr>
          <a:xfrm>
            <a:off x="669131" y="6625530"/>
            <a:ext cx="643413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669131" y="6387786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81" name="Connector 80"/>
          <p:cNvCxnSpPr/>
          <p:nvPr/>
        </p:nvCxnSpPr>
        <p:spPr>
          <a:xfrm>
            <a:off x="669131" y="7473106"/>
            <a:ext cx="643413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669131" y="7235362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530292" y="7788044"/>
            <a:ext cx="215946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Archivo"/>
              </a:rPr>
              <a:t>Conditions to know about</a:t>
            </a:r>
          </a:p>
        </p:txBody>
      </p:sp>
      <p:sp>
        <p:nvSpPr>
          <p:cNvPr id="84" name="Rounded Rectangle 83"/>
          <p:cNvSpPr/>
          <p:nvPr/>
        </p:nvSpPr>
        <p:spPr>
          <a:xfrm>
            <a:off x="548580" y="803790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5" name="TextBox 84"/>
          <p:cNvSpPr txBox="1"/>
          <p:nvPr/>
        </p:nvSpPr>
        <p:spPr>
          <a:xfrm>
            <a:off x="816191" y="8016644"/>
            <a:ext cx="891301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343B38"/>
                </a:solidFill>
                <a:latin typeface="Inter"/>
              </a:rPr>
              <a:t>Seizures</a:t>
            </a:r>
          </a:p>
        </p:txBody>
      </p:sp>
      <p:sp>
        <p:nvSpPr>
          <p:cNvPr id="86" name="Rounded Rectangle 85"/>
          <p:cNvSpPr/>
          <p:nvPr/>
        </p:nvSpPr>
        <p:spPr>
          <a:xfrm>
            <a:off x="1492001" y="803790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7" name="TextBox 86"/>
          <p:cNvSpPr txBox="1"/>
          <p:nvPr/>
        </p:nvSpPr>
        <p:spPr>
          <a:xfrm>
            <a:off x="1759612" y="8016644"/>
            <a:ext cx="835788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343B38"/>
                </a:solidFill>
                <a:latin typeface="Inter"/>
              </a:rPr>
              <a:t>Asthma</a:t>
            </a:r>
          </a:p>
        </p:txBody>
      </p:sp>
      <p:sp>
        <p:nvSpPr>
          <p:cNvPr id="88" name="Rounded Rectangle 87"/>
          <p:cNvSpPr/>
          <p:nvPr/>
        </p:nvSpPr>
        <p:spPr>
          <a:xfrm>
            <a:off x="2379910" y="803790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9" name="TextBox 88"/>
          <p:cNvSpPr txBox="1"/>
          <p:nvPr/>
        </p:nvSpPr>
        <p:spPr>
          <a:xfrm>
            <a:off x="2647521" y="8016644"/>
            <a:ext cx="718958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343B38"/>
                </a:solidFill>
                <a:latin typeface="Inter"/>
              </a:rPr>
              <a:t>Heart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3150989" y="803790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1" name="TextBox 90"/>
          <p:cNvSpPr txBox="1"/>
          <p:nvPr/>
        </p:nvSpPr>
        <p:spPr>
          <a:xfrm>
            <a:off x="3418599" y="8016644"/>
            <a:ext cx="91347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343B38"/>
                </a:solidFill>
                <a:latin typeface="Inter"/>
              </a:rPr>
              <a:t>GI issues</a:t>
            </a:r>
          </a:p>
        </p:txBody>
      </p:sp>
      <p:sp>
        <p:nvSpPr>
          <p:cNvPr id="92" name="Rounded Rectangle 91"/>
          <p:cNvSpPr/>
          <p:nvPr/>
        </p:nvSpPr>
        <p:spPr>
          <a:xfrm>
            <a:off x="4116585" y="803790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3" name="TextBox 92"/>
          <p:cNvSpPr txBox="1"/>
          <p:nvPr/>
        </p:nvSpPr>
        <p:spPr>
          <a:xfrm>
            <a:off x="4384196" y="8016644"/>
            <a:ext cx="722233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343B38"/>
                </a:solidFill>
                <a:latin typeface="Inter"/>
              </a:rPr>
              <a:t>Sleep</a:t>
            </a:r>
          </a:p>
        </p:txBody>
      </p:sp>
      <p:sp>
        <p:nvSpPr>
          <p:cNvPr id="94" name="Rounded Rectangle 93"/>
          <p:cNvSpPr/>
          <p:nvPr/>
        </p:nvSpPr>
        <p:spPr>
          <a:xfrm>
            <a:off x="4890938" y="803790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5" name="TextBox 94"/>
          <p:cNvSpPr txBox="1"/>
          <p:nvPr/>
        </p:nvSpPr>
        <p:spPr>
          <a:xfrm>
            <a:off x="5158549" y="8016644"/>
            <a:ext cx="72297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343B38"/>
                </a:solidFill>
                <a:latin typeface="Inter"/>
              </a:rPr>
              <a:t>Other</a:t>
            </a:r>
          </a:p>
        </p:txBody>
      </p:sp>
      <p:sp>
        <p:nvSpPr>
          <p:cNvPr id="96" name="Rounded Rectangle 95"/>
          <p:cNvSpPr/>
          <p:nvPr/>
        </p:nvSpPr>
        <p:spPr>
          <a:xfrm>
            <a:off x="548580" y="8323808"/>
            <a:ext cx="6675239" cy="1231552"/>
          </a:xfrm>
          <a:prstGeom prst="roundRect">
            <a:avLst>
              <a:gd name="adj" fmla="val 618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7" name="TextBox 96"/>
          <p:cNvSpPr txBox="1"/>
          <p:nvPr/>
        </p:nvSpPr>
        <p:spPr>
          <a:xfrm>
            <a:off x="666767" y="8502270"/>
            <a:ext cx="109891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Archivo"/>
              </a:rPr>
              <a:t>Insurance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666767" y="8781621"/>
            <a:ext cx="989230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Archivo"/>
              </a:rPr>
              <a:t>Company</a:t>
            </a:r>
          </a:p>
        </p:txBody>
      </p:sp>
      <p:cxnSp>
        <p:nvCxnSpPr>
          <p:cNvPr id="99" name="Connector 98"/>
          <p:cNvCxnSpPr/>
          <p:nvPr/>
        </p:nvCxnSpPr>
        <p:spPr>
          <a:xfrm>
            <a:off x="1339006" y="8952309"/>
            <a:ext cx="243289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1339006" y="8714565"/>
            <a:ext cx="243289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982212" y="8781621"/>
            <a:ext cx="107108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Archivo"/>
              </a:rPr>
              <a:t>Member ID</a:t>
            </a:r>
          </a:p>
        </p:txBody>
      </p:sp>
      <p:cxnSp>
        <p:nvCxnSpPr>
          <p:cNvPr id="102" name="Connector 101"/>
          <p:cNvCxnSpPr/>
          <p:nvPr/>
        </p:nvCxnSpPr>
        <p:spPr>
          <a:xfrm>
            <a:off x="4736306" y="8952309"/>
            <a:ext cx="2351038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4736306" y="8714565"/>
            <a:ext cx="23510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666767" y="9146696"/>
            <a:ext cx="135103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Archivo"/>
              </a:rPr>
              <a:t>Policy holder</a:t>
            </a:r>
          </a:p>
        </p:txBody>
      </p:sp>
      <p:cxnSp>
        <p:nvCxnSpPr>
          <p:cNvPr id="105" name="Connector 104"/>
          <p:cNvCxnSpPr/>
          <p:nvPr/>
        </p:nvCxnSpPr>
        <p:spPr>
          <a:xfrm>
            <a:off x="1700807" y="9317384"/>
            <a:ext cx="5386537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TextBox 105"/>
          <p:cNvSpPr txBox="1"/>
          <p:nvPr/>
        </p:nvSpPr>
        <p:spPr>
          <a:xfrm>
            <a:off x="1700807" y="9079640"/>
            <a:ext cx="538653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209963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Autism Emergency Binder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280463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Inter"/>
              </a:rPr>
              <a:t>Communication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3376582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A918C"/>
                </a:solidFill>
                <a:latin typeface="Inter"/>
              </a:rPr>
              <a:t>How this child communicates, and how to communicate back.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7150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48580" y="1456432"/>
            <a:ext cx="6675239" cy="698301"/>
          </a:xfrm>
          <a:prstGeom prst="roundRect">
            <a:avLst>
              <a:gd name="adj" fmla="val 10912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6767" y="1634894"/>
            <a:ext cx="1544955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Communicates by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85055" y="188475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52666" y="1863494"/>
            <a:ext cx="927913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343B38"/>
                </a:solidFill>
                <a:latin typeface="Inter"/>
              </a:rPr>
              <a:t>Speaking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665089" y="188475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932699" y="1863494"/>
            <a:ext cx="1056054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343B38"/>
                </a:solidFill>
                <a:latin typeface="Inter"/>
              </a:rPr>
              <a:t>AAC device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773263" y="188475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040874" y="1863494"/>
            <a:ext cx="1197738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343B38"/>
                </a:solidFill>
                <a:latin typeface="Inter"/>
              </a:rPr>
              <a:t>Sign language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023121" y="188475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290732" y="1863494"/>
            <a:ext cx="911096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343B38"/>
                </a:solidFill>
                <a:latin typeface="Inter"/>
              </a:rPr>
              <a:t>Gestures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986337" y="188475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253948" y="1863494"/>
            <a:ext cx="865405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343B38"/>
                </a:solidFill>
                <a:latin typeface="Inter"/>
              </a:rPr>
              <a:t>Pictures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903862" y="188475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171473" y="1863494"/>
            <a:ext cx="72297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343B38"/>
                </a:solidFill>
                <a:latin typeface="Inter"/>
              </a:rPr>
              <a:t>Other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30292" y="2282445"/>
            <a:ext cx="285672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Archivo"/>
              </a:rPr>
              <a:t>Best ways to communicate with them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48580" y="2863899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8580" y="262615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548580" y="3303389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48580" y="306564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548580" y="3742729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48580" y="350498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548580" y="4182219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48580" y="394447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548580" y="4621559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48580" y="438381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30292" y="4749272"/>
            <a:ext cx="231543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Archivo"/>
              </a:rPr>
              <a:t>Words and phrases they use</a:t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548580" y="5330725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48580" y="509298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548580" y="5770215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48580" y="553247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548580" y="6209555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48580" y="597181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548580" y="6649045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48580" y="641130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548580" y="7088534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48580" y="685079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30292" y="7216247"/>
            <a:ext cx="2737514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9A45C"/>
                </a:solidFill>
                <a:latin typeface="Archivo"/>
              </a:rPr>
              <a:t>What makes communication harder</a:t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548580" y="7907535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48580" y="766979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548580" y="8456860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48580" y="82191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548580" y="9006036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48580" y="876829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209963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Autism Emergency Binder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220188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Inter"/>
              </a:rPr>
              <a:t>Sensory Profile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478077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A918C"/>
                </a:solidFill>
                <a:latin typeface="Inter"/>
              </a:rPr>
              <a:t>Sensory needs drive behavior under stress. What overwhelms, and what brings them back.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7150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48580" y="1456432"/>
            <a:ext cx="3209627" cy="6121747"/>
          </a:xfrm>
          <a:prstGeom prst="roundRect">
            <a:avLst>
              <a:gd name="adj" fmla="val 1244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6767" y="1568219"/>
            <a:ext cx="143750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Archivo"/>
              </a:rPr>
              <a:t>Can overwhelm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685055" y="2532608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85055" y="2294864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685055" y="3355032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85055" y="3117288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685055" y="4177456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85055" y="3939712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685055" y="4999880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85055" y="4762136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685055" y="5822305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85055" y="5584561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685055" y="6644729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85055" y="6406985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685055" y="7467153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85055" y="7229409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014192" y="1456432"/>
            <a:ext cx="3209627" cy="6121747"/>
          </a:xfrm>
          <a:prstGeom prst="roundRect">
            <a:avLst>
              <a:gd name="adj" fmla="val 1244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132379" y="1568219"/>
            <a:ext cx="150908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Archivo"/>
              </a:rPr>
              <a:t>Helps them calm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4150667" y="2532608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150667" y="2294864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4150667" y="3355032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4150667" y="3117288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4150667" y="4177456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150667" y="3939712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4150667" y="4999880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150667" y="4762136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4150667" y="5822305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150667" y="5584561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4150667" y="6644729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150667" y="6406985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4150667" y="7467153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150667" y="7229409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30292" y="7772566"/>
            <a:ext cx="1472029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Tools that help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30292" y="7950267"/>
            <a:ext cx="4298424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A918C"/>
                </a:solidFill>
                <a:latin typeface="Inter"/>
              </a:rPr>
              <a:t>Headphones, a chew, a weighted item, a fidget: name what works and where it is kept.</a:t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548580" y="8384976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48580" y="814723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548580" y="8677572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48580" y="843982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548580" y="8970168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48580" y="873242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548580" y="9262764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548580" y="902502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4" name="Connector 53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209963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Autism Emergency Binder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997815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Inter"/>
              </a:rPr>
              <a:t>Safety and Elopement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4371647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A918C"/>
                </a:solidFill>
                <a:latin typeface="Inter"/>
              </a:rPr>
              <a:t>Many autistic children leave safe places when overwhelmed. This page is the plan.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7150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1053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292" y="1431744"/>
            <a:ext cx="195854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May leave or hide when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548580" y="2055316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48580" y="181757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548580" y="2536924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48580" y="229918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548580" y="3018532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48580" y="278078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48580" y="3500139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8580" y="326239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48580" y="3981747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8580" y="374400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30292" y="4109460"/>
            <a:ext cx="169720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Archivo"/>
              </a:rPr>
              <a:t>Likely places to go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548580" y="4733180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48580" y="449543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548580" y="5214788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48580" y="497704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548580" y="5696396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48580" y="545865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48580" y="6178004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48580" y="594026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548580" y="6659612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48580" y="642186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548580" y="6786562"/>
            <a:ext cx="6675239" cy="1464915"/>
          </a:xfrm>
          <a:prstGeom prst="roundRect">
            <a:avLst>
              <a:gd name="adj" fmla="val 5201"/>
            </a:avLst>
          </a:prstGeom>
          <a:solidFill>
            <a:srgbClr val="FFFFFF"/>
          </a:solidFill>
          <a:ln w="19050">
            <a:solidFill>
              <a:srgbClr val="B326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567630" y="6805612"/>
            <a:ext cx="6637139" cy="237976"/>
          </a:xfrm>
          <a:prstGeom prst="rect">
            <a:avLst/>
          </a:prstGeom>
          <a:solidFill>
            <a:srgbClr val="B326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50843" y="6834949"/>
            <a:ext cx="1571446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FFFF"/>
                </a:solidFill>
                <a:latin typeface="Inter"/>
              </a:rPr>
              <a:t>Drawn to water?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50843" y="7111025"/>
            <a:ext cx="5002530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343B38"/>
                </a:solidFill>
                <a:latin typeface="Inter"/>
              </a:rPr>
              <a:t>Water is the leading danger in autism elopement. If yes, name the nearest water and search it FIRST.</a:t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669131" y="7545734"/>
            <a:ext cx="643413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669131" y="7307990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669131" y="7838330"/>
            <a:ext cx="643413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69131" y="7600586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669131" y="8130926"/>
            <a:ext cx="643413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69131" y="7893182"/>
            <a:ext cx="643413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548580" y="8378428"/>
            <a:ext cx="6675239" cy="1176932"/>
          </a:xfrm>
          <a:prstGeom prst="roundRect">
            <a:avLst>
              <a:gd name="adj" fmla="val 6474"/>
            </a:avLst>
          </a:prstGeom>
          <a:solidFill>
            <a:srgbClr val="FFFFFF"/>
          </a:solidFill>
          <a:ln w="19050">
            <a:solidFill>
              <a:srgbClr val="B326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567630" y="8397478"/>
            <a:ext cx="6637139" cy="237976"/>
          </a:xfrm>
          <a:prstGeom prst="rect">
            <a:avLst/>
          </a:prstGeom>
          <a:solidFill>
            <a:srgbClr val="B326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650843" y="8426815"/>
            <a:ext cx="1684704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FFFF"/>
                </a:solidFill>
                <a:latin typeface="Inter"/>
              </a:rPr>
              <a:t>If they are missing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50843" y="8728192"/>
            <a:ext cx="466248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Inter"/>
              </a:rPr>
              <a:t>1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51332" y="8728192"/>
            <a:ext cx="453896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Inter"/>
              </a:rPr>
              <a:t>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39468" y="8737717"/>
            <a:ext cx="342301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343B38"/>
                </a:solidFill>
                <a:latin typeface="Inter"/>
              </a:rPr>
              <a:t>Search water first if drawn to it, then favorite places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50843" y="8981944"/>
            <a:ext cx="491549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Inter"/>
              </a:rPr>
              <a:t>2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76632" y="8981944"/>
            <a:ext cx="453896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Inter"/>
              </a:rPr>
              <a:t>.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64768" y="8991469"/>
            <a:ext cx="3558153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343B38"/>
                </a:solidFill>
                <a:latin typeface="Inter"/>
              </a:rPr>
              <a:t>Do not chase or shout; approach calmly from the front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50843" y="9235695"/>
            <a:ext cx="490805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Inter"/>
              </a:rPr>
              <a:t>3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75888" y="9235695"/>
            <a:ext cx="453896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B3261E"/>
                </a:solidFill>
                <a:latin typeface="Inter"/>
              </a:rPr>
              <a:t>.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64024" y="9245220"/>
            <a:ext cx="4496365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343B38"/>
                </a:solidFill>
                <a:latin typeface="Inter"/>
              </a:rPr>
              <a:t>Call 911 and say the child is autistic and may not respond to their name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209963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Autism Emergency Binder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1719083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Inter"/>
              </a:rPr>
              <a:t>Safe Foods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5021282" cy="3260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A918C"/>
                </a:solidFill>
                <a:latin typeface="Inter"/>
              </a:rPr>
              <a:t>Food is safety and comfort here, not preference. Offer from the safe list; never force the refused list.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31884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48580" y="1603771"/>
            <a:ext cx="3209627" cy="5974407"/>
          </a:xfrm>
          <a:prstGeom prst="roundRect">
            <a:avLst>
              <a:gd name="adj" fmla="val 1275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6767" y="1715559"/>
            <a:ext cx="115681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Archivo"/>
              </a:rPr>
              <a:t>Safe foods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685055" y="2480816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85055" y="2243072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685055" y="3104108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85055" y="2866364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685055" y="3727400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85055" y="3489656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685055" y="4350692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85055" y="4112948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685055" y="4973984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85055" y="4736240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685055" y="5597276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85055" y="5359532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685055" y="6220569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85055" y="5982825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685055" y="6843861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85055" y="6606117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685055" y="7467153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85055" y="7229409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014192" y="1603771"/>
            <a:ext cx="3209627" cy="5974407"/>
          </a:xfrm>
          <a:prstGeom prst="roundRect">
            <a:avLst>
              <a:gd name="adj" fmla="val 1275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132379" y="1715559"/>
            <a:ext cx="119044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B3261E"/>
                </a:solidFill>
                <a:latin typeface="Archivo"/>
              </a:rPr>
              <a:t>Will refuse</a:t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4150667" y="2480816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150667" y="2243072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4150667" y="3104108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150667" y="2866364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4150667" y="3727400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150667" y="3489656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4150667" y="4350692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150667" y="4112948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4150667" y="4973984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150667" y="4736240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4150667" y="5597276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4150667" y="5359532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4150667" y="6220569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4150667" y="5982825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4150667" y="6843861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4150667" y="6606117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4150667" y="7467153"/>
            <a:ext cx="293667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4150667" y="7229409"/>
            <a:ext cx="29366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30292" y="7772566"/>
            <a:ext cx="135981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Feeding notes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30292" y="7950267"/>
            <a:ext cx="2550586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A918C"/>
                </a:solidFill>
                <a:latin typeface="Inter"/>
              </a:rPr>
              <a:t>Utensils, textures, how they drink, help needed.</a:t>
            </a:r>
          </a:p>
        </p:txBody>
      </p:sp>
      <p:cxnSp>
        <p:nvCxnSpPr>
          <p:cNvPr id="54" name="Connector 53"/>
          <p:cNvCxnSpPr/>
          <p:nvPr/>
        </p:nvCxnSpPr>
        <p:spPr>
          <a:xfrm>
            <a:off x="548580" y="8384976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548580" y="814723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6" name="Connector 55"/>
          <p:cNvCxnSpPr/>
          <p:nvPr/>
        </p:nvCxnSpPr>
        <p:spPr>
          <a:xfrm>
            <a:off x="548580" y="8677572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48580" y="843982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548580" y="8970168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48580" y="873242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548580" y="9262764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48580" y="902502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2" name="Connector 61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209963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Autism Emergency Binder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965965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Inter"/>
              </a:rPr>
              <a:t>School and Therapies</a:t>
            </a:r>
          </a:p>
        </p:txBody>
      </p:sp>
      <p:cxnSp>
        <p:nvCxnSpPr>
          <p:cNvPr id="5" name="Connector 4"/>
          <p:cNvCxnSpPr/>
          <p:nvPr/>
        </p:nvCxnSpPr>
        <p:spPr>
          <a:xfrm flipV="1">
            <a:off x="6348608" y="98606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 rot="19680000">
            <a:off x="6413922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 rot="1560000">
            <a:off x="6557613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9800000">
            <a:off x="6701305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440000">
            <a:off x="6844996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20040000">
            <a:off x="6975625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548580" y="1270992"/>
            <a:ext cx="6675239" cy="1231552"/>
          </a:xfrm>
          <a:prstGeom prst="roundRect">
            <a:avLst>
              <a:gd name="adj" fmla="val 618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66767" y="1449454"/>
            <a:ext cx="89680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School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6767" y="1728805"/>
            <a:ext cx="89680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Archivo"/>
              </a:rPr>
              <a:t>School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1246584" y="1899493"/>
            <a:ext cx="2525316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246584" y="1661749"/>
            <a:ext cx="252531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82212" y="1728805"/>
            <a:ext cx="964674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Archivo"/>
              </a:rPr>
              <a:t>Teacher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4629894" y="1899493"/>
            <a:ext cx="2457450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629894" y="1661749"/>
            <a:ext cx="245745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6767" y="2093880"/>
            <a:ext cx="82001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Archivo"/>
              </a:rPr>
              <a:t>Phone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1169789" y="2264568"/>
            <a:ext cx="2602111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169789" y="2026824"/>
            <a:ext cx="26021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982212" y="2093880"/>
            <a:ext cx="77134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Archivo"/>
              </a:rPr>
              <a:t>Email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4436566" y="2264568"/>
            <a:ext cx="2650778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436566" y="2026824"/>
            <a:ext cx="265077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30292" y="2696932"/>
            <a:ext cx="197819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Archivo"/>
              </a:rPr>
              <a:t>Therapies and services</a:t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548580" y="3137296"/>
            <a:ext cx="1487239" cy="0"/>
          </a:xfrm>
          <a:prstGeom prst="line">
            <a:avLst/>
          </a:prstGeom>
          <a:ln w="19050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48580" y="2899552"/>
            <a:ext cx="1487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81042" y="2960358"/>
            <a:ext cx="923299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Service</a:t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2035819" y="3137296"/>
            <a:ext cx="1710184" cy="0"/>
          </a:xfrm>
          <a:prstGeom prst="line">
            <a:avLst/>
          </a:prstGeom>
          <a:ln w="19050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035819" y="2899552"/>
            <a:ext cx="171018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068282" y="2960358"/>
            <a:ext cx="1015275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Archivo"/>
              </a:rPr>
              <a:t>Provider</a:t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3746003" y="3137296"/>
            <a:ext cx="1236762" cy="0"/>
          </a:xfrm>
          <a:prstGeom prst="line">
            <a:avLst/>
          </a:prstGeom>
          <a:ln w="19050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746003" y="2899552"/>
            <a:ext cx="12367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778466" y="2960358"/>
            <a:ext cx="82001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Archivo"/>
              </a:rPr>
              <a:t>Phone</a:t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4982765" y="3137296"/>
            <a:ext cx="2241054" cy="0"/>
          </a:xfrm>
          <a:prstGeom prst="line">
            <a:avLst/>
          </a:prstGeom>
          <a:ln w="19050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982765" y="2899552"/>
            <a:ext cx="224105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15228" y="2960358"/>
            <a:ext cx="123405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9A45C"/>
                </a:solidFill>
                <a:latin typeface="Archivo"/>
              </a:rPr>
              <a:t>Day and time</a:t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548580" y="3448050"/>
            <a:ext cx="148723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48580" y="3210306"/>
            <a:ext cx="1487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2035819" y="3448050"/>
            <a:ext cx="171018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035819" y="3210306"/>
            <a:ext cx="171018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3746003" y="3448050"/>
            <a:ext cx="1236762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746003" y="3210306"/>
            <a:ext cx="12367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4982765" y="3448050"/>
            <a:ext cx="224105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4982765" y="3210306"/>
            <a:ext cx="224105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548580" y="3758803"/>
            <a:ext cx="148723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48580" y="3521059"/>
            <a:ext cx="1487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2035819" y="3758803"/>
            <a:ext cx="171018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2035819" y="3521059"/>
            <a:ext cx="171018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3746003" y="3758803"/>
            <a:ext cx="1236762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3746003" y="3521059"/>
            <a:ext cx="12367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4982765" y="3758803"/>
            <a:ext cx="224105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4982765" y="3521059"/>
            <a:ext cx="224105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4" name="Connector 53"/>
          <p:cNvCxnSpPr/>
          <p:nvPr/>
        </p:nvCxnSpPr>
        <p:spPr>
          <a:xfrm>
            <a:off x="548580" y="4069556"/>
            <a:ext cx="148723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548580" y="3831812"/>
            <a:ext cx="1487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6" name="Connector 55"/>
          <p:cNvCxnSpPr/>
          <p:nvPr/>
        </p:nvCxnSpPr>
        <p:spPr>
          <a:xfrm>
            <a:off x="2035819" y="4069556"/>
            <a:ext cx="171018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2035819" y="3831812"/>
            <a:ext cx="171018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3746003" y="4069556"/>
            <a:ext cx="1236762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3746003" y="3831812"/>
            <a:ext cx="12367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4982765" y="4069556"/>
            <a:ext cx="224105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4982765" y="3831812"/>
            <a:ext cx="224105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2" name="Connector 61"/>
          <p:cNvCxnSpPr/>
          <p:nvPr/>
        </p:nvCxnSpPr>
        <p:spPr>
          <a:xfrm>
            <a:off x="548580" y="4380309"/>
            <a:ext cx="148723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548580" y="4142565"/>
            <a:ext cx="1487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4" name="Connector 63"/>
          <p:cNvCxnSpPr/>
          <p:nvPr/>
        </p:nvCxnSpPr>
        <p:spPr>
          <a:xfrm>
            <a:off x="2035819" y="4380309"/>
            <a:ext cx="171018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2035819" y="4142565"/>
            <a:ext cx="171018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6" name="Connector 65"/>
          <p:cNvCxnSpPr/>
          <p:nvPr/>
        </p:nvCxnSpPr>
        <p:spPr>
          <a:xfrm>
            <a:off x="3746003" y="4380309"/>
            <a:ext cx="1236762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3746003" y="4142565"/>
            <a:ext cx="12367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8" name="Connector 67"/>
          <p:cNvCxnSpPr/>
          <p:nvPr/>
        </p:nvCxnSpPr>
        <p:spPr>
          <a:xfrm>
            <a:off x="4982765" y="4380309"/>
            <a:ext cx="224105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4982765" y="4142565"/>
            <a:ext cx="224105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70" name="Connector 69"/>
          <p:cNvCxnSpPr/>
          <p:nvPr/>
        </p:nvCxnSpPr>
        <p:spPr>
          <a:xfrm>
            <a:off x="548580" y="4691062"/>
            <a:ext cx="148723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548580" y="4453318"/>
            <a:ext cx="1487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72" name="Connector 71"/>
          <p:cNvCxnSpPr/>
          <p:nvPr/>
        </p:nvCxnSpPr>
        <p:spPr>
          <a:xfrm>
            <a:off x="2035819" y="4691062"/>
            <a:ext cx="171018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2035819" y="4453318"/>
            <a:ext cx="171018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74" name="Connector 73"/>
          <p:cNvCxnSpPr/>
          <p:nvPr/>
        </p:nvCxnSpPr>
        <p:spPr>
          <a:xfrm>
            <a:off x="3746003" y="4691062"/>
            <a:ext cx="1236762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3746003" y="4453318"/>
            <a:ext cx="12367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76" name="Connector 75"/>
          <p:cNvCxnSpPr/>
          <p:nvPr/>
        </p:nvCxnSpPr>
        <p:spPr>
          <a:xfrm>
            <a:off x="4982765" y="4691062"/>
            <a:ext cx="224105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4982765" y="4453318"/>
            <a:ext cx="224105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78" name="Connector 77"/>
          <p:cNvCxnSpPr/>
          <p:nvPr/>
        </p:nvCxnSpPr>
        <p:spPr>
          <a:xfrm>
            <a:off x="548580" y="5001815"/>
            <a:ext cx="148723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548580" y="4764071"/>
            <a:ext cx="1487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80" name="Connector 79"/>
          <p:cNvCxnSpPr/>
          <p:nvPr/>
        </p:nvCxnSpPr>
        <p:spPr>
          <a:xfrm>
            <a:off x="2035819" y="5001815"/>
            <a:ext cx="171018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2035819" y="4764071"/>
            <a:ext cx="171018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82" name="Connector 81"/>
          <p:cNvCxnSpPr/>
          <p:nvPr/>
        </p:nvCxnSpPr>
        <p:spPr>
          <a:xfrm>
            <a:off x="3746003" y="5001815"/>
            <a:ext cx="1236762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3746003" y="4764071"/>
            <a:ext cx="12367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84" name="Connector 83"/>
          <p:cNvCxnSpPr/>
          <p:nvPr/>
        </p:nvCxnSpPr>
        <p:spPr>
          <a:xfrm>
            <a:off x="4982765" y="5001815"/>
            <a:ext cx="224105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4982765" y="4764071"/>
            <a:ext cx="224105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86" name="Connector 85"/>
          <p:cNvCxnSpPr/>
          <p:nvPr/>
        </p:nvCxnSpPr>
        <p:spPr>
          <a:xfrm>
            <a:off x="548580" y="5312568"/>
            <a:ext cx="148723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548580" y="5074824"/>
            <a:ext cx="1487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88" name="Connector 87"/>
          <p:cNvCxnSpPr/>
          <p:nvPr/>
        </p:nvCxnSpPr>
        <p:spPr>
          <a:xfrm>
            <a:off x="2035819" y="5312568"/>
            <a:ext cx="171018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2035819" y="5074824"/>
            <a:ext cx="171018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90" name="Connector 89"/>
          <p:cNvCxnSpPr/>
          <p:nvPr/>
        </p:nvCxnSpPr>
        <p:spPr>
          <a:xfrm>
            <a:off x="3746003" y="5312568"/>
            <a:ext cx="1236762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3746003" y="5074824"/>
            <a:ext cx="12367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92" name="Connector 91"/>
          <p:cNvCxnSpPr/>
          <p:nvPr/>
        </p:nvCxnSpPr>
        <p:spPr>
          <a:xfrm>
            <a:off x="4982765" y="5312568"/>
            <a:ext cx="224105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4982765" y="5074824"/>
            <a:ext cx="224105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530292" y="5445043"/>
            <a:ext cx="2110055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Archivo"/>
              </a:rPr>
              <a:t>What helps them succeed</a:t>
            </a:r>
          </a:p>
        </p:txBody>
      </p:sp>
      <p:cxnSp>
        <p:nvCxnSpPr>
          <p:cNvPr id="95" name="Connector 94"/>
          <p:cNvCxnSpPr/>
          <p:nvPr/>
        </p:nvCxnSpPr>
        <p:spPr>
          <a:xfrm>
            <a:off x="548580" y="6083051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548580" y="584530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97" name="Connector 96"/>
          <p:cNvCxnSpPr/>
          <p:nvPr/>
        </p:nvCxnSpPr>
        <p:spPr>
          <a:xfrm>
            <a:off x="548580" y="6579096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548580" y="634135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99" name="Connector 98"/>
          <p:cNvCxnSpPr/>
          <p:nvPr/>
        </p:nvCxnSpPr>
        <p:spPr>
          <a:xfrm>
            <a:off x="548580" y="7075140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548580" y="683739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01" name="Connector 100"/>
          <p:cNvCxnSpPr/>
          <p:nvPr/>
        </p:nvCxnSpPr>
        <p:spPr>
          <a:xfrm>
            <a:off x="548580" y="7571184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548580" y="733344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03" name="Connector 102"/>
          <p:cNvCxnSpPr/>
          <p:nvPr/>
        </p:nvCxnSpPr>
        <p:spPr>
          <a:xfrm>
            <a:off x="548580" y="8067228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>
            <a:off x="548580" y="7829484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05" name="Connector 104"/>
          <p:cNvCxnSpPr/>
          <p:nvPr/>
        </p:nvCxnSpPr>
        <p:spPr>
          <a:xfrm>
            <a:off x="548580" y="8563272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TextBox 105"/>
          <p:cNvSpPr txBox="1"/>
          <p:nvPr/>
        </p:nvSpPr>
        <p:spPr>
          <a:xfrm>
            <a:off x="548580" y="832552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07" name="Connector 106"/>
          <p:cNvCxnSpPr/>
          <p:nvPr/>
        </p:nvCxnSpPr>
        <p:spPr>
          <a:xfrm>
            <a:off x="548580" y="9059316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548580" y="882157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09" name="Connector 108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621672" y="9604640"/>
            <a:ext cx="35938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spectrumunlocked.com/blog/free-emergency-binder-printables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