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7772400" cy="1005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514469" y="2372487"/>
            <a:ext cx="3118217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FF9F43"/>
                </a:solidFill>
                <a:latin typeface="Baloo 2"/>
              </a:rPr>
              <a:t>Emergency information for the people helping this child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428005" y="2689026"/>
            <a:ext cx="4916388" cy="609600"/>
          </a:xfrm>
          <a:prstGeom prst="roundRect">
            <a:avLst>
              <a:gd name="adj" fmla="val 6250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485917" y="2651688"/>
            <a:ext cx="5175468" cy="7025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3200" b="1" i="0">
                <a:solidFill>
                  <a:srgbClr val="2D2A32"/>
                </a:solidFill>
                <a:latin typeface="Baloo 2"/>
              </a:rPr>
              <a:t>Autism Emergency Binder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88175" y="3426338"/>
            <a:ext cx="4770804" cy="6168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0" i="0">
                <a:solidFill>
                  <a:srgbClr val="8B8598"/>
                </a:solidFill>
                <a:latin typeface="Inter"/>
              </a:rPr>
              <a:t>Everything a caregiver, sitter, teacher, or first responder needs in one binder: who to call, what helps, and what to do in the moments that matter.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376041" y="4391322"/>
            <a:ext cx="3020169" cy="2170807"/>
          </a:xfrm>
          <a:prstGeom prst="roundRect">
            <a:avLst>
              <a:gd name="adj" fmla="val 15000"/>
            </a:avLst>
          </a:prstGeom>
          <a:solidFill>
            <a:srgbClr val="F0E1F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630703" y="4601634"/>
            <a:ext cx="707499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9B59B6"/>
                </a:solidFill>
                <a:latin typeface="Baloo 2"/>
              </a:rPr>
              <a:t>Inside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648991" y="4898677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847546" y="4858809"/>
            <a:ext cx="2446704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D2A32"/>
                </a:solidFill>
                <a:latin typeface="Inter"/>
              </a:rPr>
              <a:t>Child ID page for first responders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648991" y="5165228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FF9F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847546" y="5125360"/>
            <a:ext cx="2421850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D2A32"/>
                </a:solidFill>
                <a:latin typeface="Inter"/>
              </a:rPr>
              <a:t>Emergency contacts in call order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648991" y="5431780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FFC9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847546" y="5391912"/>
            <a:ext cx="2449234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D2A32"/>
                </a:solidFill>
                <a:latin typeface="Inter"/>
              </a:rPr>
              <a:t>Medical information and allergies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648991" y="5698331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847546" y="5658463"/>
            <a:ext cx="2668905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D2A32"/>
                </a:solidFill>
                <a:latin typeface="Inter"/>
              </a:rPr>
              <a:t>Communication and sensory profiles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648991" y="5964882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4FA8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847546" y="5925014"/>
            <a:ext cx="2051417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D2A32"/>
                </a:solidFill>
                <a:latin typeface="Inter"/>
              </a:rPr>
              <a:t>Safety and elopement plan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648991" y="6231433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9B59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2847546" y="6191565"/>
            <a:ext cx="2640627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D2A32"/>
                </a:solidFill>
                <a:latin typeface="Inter"/>
              </a:rPr>
              <a:t>Safe foods, school, and backup care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764821" y="6966662"/>
            <a:ext cx="1488400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This binder belongs to</a:t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2936230" y="7165925"/>
            <a:ext cx="3053060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936230" y="6928181"/>
            <a:ext cx="30530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764821" y="7331737"/>
            <a:ext cx="1045934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Baloo 2"/>
              </a:rPr>
              <a:t>Last updated</a:t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2493764" y="7531000"/>
            <a:ext cx="349552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493764" y="7293256"/>
            <a:ext cx="34955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659552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Autism Emergency Binder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2484834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2743914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Baloo 2"/>
              </a:rPr>
              <a:t>If I Am Not Available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167128"/>
            <a:ext cx="3137118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B8598"/>
                </a:solidFill>
                <a:latin typeface="Inter"/>
              </a:rPr>
              <a:t>The plan when the primary caregiver cannot be reached.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475630"/>
            <a:ext cx="6675239" cy="1615678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76292" y="1635043"/>
            <a:ext cx="127423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My child can go to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6292" y="1914394"/>
            <a:ext cx="690979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Baloo 2"/>
              </a:rPr>
              <a:t>Name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1050280" y="2113657"/>
            <a:ext cx="60275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050280" y="1875913"/>
            <a:ext cx="60275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6292" y="2279469"/>
            <a:ext cx="806469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Baloo 2"/>
              </a:rPr>
              <a:t>Address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1165770" y="2478732"/>
            <a:ext cx="591204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165770" y="2240988"/>
            <a:ext cx="591204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6292" y="2644544"/>
            <a:ext cx="719107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Baloo 2"/>
              </a:rPr>
              <a:t>Phone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1078408" y="2843807"/>
            <a:ext cx="5999411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078408" y="2606063"/>
            <a:ext cx="59994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0292" y="3190446"/>
            <a:ext cx="82447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Baloo 2"/>
              </a:rPr>
              <a:t>The plan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548580" y="3962251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48580" y="372450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548580" y="4544615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48580" y="430687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548580" y="5126831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48580" y="488908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548580" y="5709195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48580" y="547145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548580" y="6291411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48580" y="605366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548580" y="6873775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48580" y="663603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30292" y="7039588"/>
            <a:ext cx="936099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Baloo 2"/>
              </a:rPr>
              <a:t>Review log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30292" y="7245863"/>
            <a:ext cx="4551431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B8598"/>
                </a:solidFill>
                <a:latin typeface="Inter"/>
              </a:rPr>
              <a:t>An out-of-date binder is a risk. Review after any change to medications, school, or contacts.</a:t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548580" y="7686079"/>
            <a:ext cx="3357116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48580" y="7448335"/>
            <a:ext cx="335711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81042" y="7461664"/>
            <a:ext cx="111141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Date reviewed</a:t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3905696" y="7686079"/>
            <a:ext cx="3318123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905696" y="7448335"/>
            <a:ext cx="331812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938158" y="7461664"/>
            <a:ext cx="1102042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Baloo 2"/>
              </a:rPr>
              <a:t>What changed</a:t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548580" y="7996832"/>
            <a:ext cx="335711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48580" y="7759088"/>
            <a:ext cx="335711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3905696" y="7996832"/>
            <a:ext cx="331812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905696" y="7759088"/>
            <a:ext cx="331812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548580" y="8307585"/>
            <a:ext cx="335711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48580" y="8069841"/>
            <a:ext cx="335711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3905696" y="8307585"/>
            <a:ext cx="331812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905696" y="8069841"/>
            <a:ext cx="331812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7" name="Connector 46"/>
          <p:cNvCxnSpPr/>
          <p:nvPr/>
        </p:nvCxnSpPr>
        <p:spPr>
          <a:xfrm>
            <a:off x="548580" y="8618339"/>
            <a:ext cx="335711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548580" y="8380595"/>
            <a:ext cx="335711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3905696" y="8618339"/>
            <a:ext cx="331812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3905696" y="8380595"/>
            <a:ext cx="331812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548580" y="8929092"/>
            <a:ext cx="335711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48580" y="8691348"/>
            <a:ext cx="335711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3" name="Connector 52"/>
          <p:cNvCxnSpPr/>
          <p:nvPr/>
        </p:nvCxnSpPr>
        <p:spPr>
          <a:xfrm>
            <a:off x="3905696" y="8929092"/>
            <a:ext cx="331812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3905696" y="8691348"/>
            <a:ext cx="331812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5" name="Connector 54"/>
          <p:cNvCxnSpPr/>
          <p:nvPr/>
        </p:nvCxnSpPr>
        <p:spPr>
          <a:xfrm>
            <a:off x="548580" y="9239845"/>
            <a:ext cx="335711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48580" y="9002101"/>
            <a:ext cx="335711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7" name="Connector 56"/>
          <p:cNvCxnSpPr/>
          <p:nvPr/>
        </p:nvCxnSpPr>
        <p:spPr>
          <a:xfrm>
            <a:off x="3905696" y="9239845"/>
            <a:ext cx="331812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3905696" y="9002101"/>
            <a:ext cx="331812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9" name="Connector 58"/>
          <p:cNvCxnSpPr/>
          <p:nvPr/>
        </p:nvCxnSpPr>
        <p:spPr>
          <a:xfrm>
            <a:off x="548580" y="9550598"/>
            <a:ext cx="335711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548580" y="9312854"/>
            <a:ext cx="335711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61" name="Connector 60"/>
          <p:cNvCxnSpPr/>
          <p:nvPr/>
        </p:nvCxnSpPr>
        <p:spPr>
          <a:xfrm>
            <a:off x="3905696" y="9550598"/>
            <a:ext cx="331812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3905696" y="9312854"/>
            <a:ext cx="331812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6126480" cy="8229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2D2A32"/>
                </a:solidFill>
                <a:latin typeface="Baloo 2"/>
              </a:defRPr>
            </a:pPr>
            <a:r>
              <a:t>Free from Spectrum Unlocked · spectrumunlocked.com/blog/free-emergency-binder-printables</a:t>
            </a:r>
          </a:p>
          <a:p>
            <a:pPr>
              <a:defRPr sz="1200">
                <a:solidFill>
                  <a:srgbClr val="2D2A32"/>
                </a:solidFill>
                <a:latin typeface="Baloo 2"/>
              </a:defRPr>
            </a:pPr>
            <a:r>
              <a:t>Everything on these slides is a real PowerPoint object: click any text to edit it, or click a line and type into the box sitting on it.</a:t>
            </a:r>
          </a:p>
          <a:p>
            <a:pPr>
              <a:defRPr sz="1200">
                <a:solidFill>
                  <a:srgbClr val="2D2A32"/>
                </a:solidFill>
                <a:latin typeface="Baloo 2"/>
              </a:defRPr>
            </a:pPr>
            <a:r>
              <a:t>Fonts: this edition matches the PDF exactly using Baloo 2 and Inter, free Google Fonts. Install them from fonts.google.com before editing or PowerPoint will substitute; the standard edition of this deck needs no installs.</a:t>
            </a:r>
          </a:p>
          <a:p>
            <a:pPr>
              <a:defRPr sz="1200">
                <a:solidFill>
                  <a:srgbClr val="2D2A32"/>
                </a:solidFill>
                <a:latin typeface="Baloo 2"/>
              </a:defRPr>
            </a:pPr>
            <a:r>
              <a:t>Terms: free for home and classroom use. Not for resale.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659552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Autism Emergency Binder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1035992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1295072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Baloo 2"/>
              </a:rPr>
              <a:t>Child ID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167128"/>
            <a:ext cx="510968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B8598"/>
                </a:solidFill>
                <a:latin typeface="Inter"/>
              </a:rPr>
              <a:t>The page to hand a first responder. A recent photo beats every description; update it twice a year.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292" y="1514492"/>
            <a:ext cx="87805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Full name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1091356" y="1713755"/>
            <a:ext cx="2987874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091356" y="1476011"/>
            <a:ext cx="298787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0292" y="1879568"/>
            <a:ext cx="796200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Baloo 2"/>
              </a:rPr>
              <a:t>Goes by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1009501" y="2078831"/>
            <a:ext cx="306972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009501" y="1841087"/>
            <a:ext cx="306972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0292" y="2244643"/>
            <a:ext cx="1031795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Baloo 2"/>
              </a:rPr>
              <a:t>Date of birth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1245096" y="2443906"/>
            <a:ext cx="2834134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245096" y="2206162"/>
            <a:ext cx="28341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0292" y="2609719"/>
            <a:ext cx="736222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2EBD6B"/>
                </a:solidFill>
                <a:latin typeface="Baloo 2"/>
              </a:rPr>
              <a:t>Height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949523" y="2808982"/>
            <a:ext cx="3129707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949523" y="2571238"/>
            <a:ext cx="312970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30292" y="2974794"/>
            <a:ext cx="754677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4FA8E8"/>
                </a:solidFill>
                <a:latin typeface="Baloo 2"/>
              </a:rPr>
              <a:t>Weight</a:t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967978" y="3174057"/>
            <a:ext cx="311125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967978" y="2936313"/>
            <a:ext cx="311125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30292" y="3339869"/>
            <a:ext cx="614183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9B59B6"/>
                </a:solidFill>
                <a:latin typeface="Baloo 2"/>
              </a:rPr>
              <a:t>Hair</a:t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827484" y="3539132"/>
            <a:ext cx="325174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827484" y="3301388"/>
            <a:ext cx="325174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30292" y="3704945"/>
            <a:ext cx="636061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Eyes</a:t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849362" y="3904208"/>
            <a:ext cx="3229868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849362" y="3666464"/>
            <a:ext cx="322986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30292" y="4070020"/>
            <a:ext cx="887730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Baloo 2"/>
              </a:rPr>
              <a:t>Diagnosis</a:t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1101030" y="4269283"/>
            <a:ext cx="2978200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101030" y="4031539"/>
            <a:ext cx="297819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30292" y="4495371"/>
            <a:ext cx="1167824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Baloo 2"/>
              </a:rPr>
              <a:t>What helps fast</a:t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548580" y="5659040"/>
            <a:ext cx="353065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48580" y="5421296"/>
            <a:ext cx="35306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548580" y="6633120"/>
            <a:ext cx="353065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48580" y="6395376"/>
            <a:ext cx="35306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548580" y="7607200"/>
            <a:ext cx="353065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48580" y="7369456"/>
            <a:ext cx="35306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548580" y="8581280"/>
            <a:ext cx="353065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548580" y="8343536"/>
            <a:ext cx="35306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548580" y="9555360"/>
            <a:ext cx="353065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548580" y="9317616"/>
            <a:ext cx="35306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4335214" y="1475630"/>
            <a:ext cx="2888605" cy="3263651"/>
          </a:xfrm>
          <a:prstGeom prst="roundRect">
            <a:avLst>
              <a:gd name="adj" fmla="val 4377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4455765" y="1596181"/>
            <a:ext cx="2647503" cy="2743200"/>
          </a:xfrm>
          <a:prstGeom prst="rect">
            <a:avLst/>
          </a:prstGeom>
          <a:solidFill>
            <a:srgbClr val="FFFFFF"/>
          </a:solidFill>
          <a:ln w="9525">
            <a:solidFill>
              <a:srgbClr val="2D2A3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5437155" y="4441644"/>
            <a:ext cx="105962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FF9F43"/>
                </a:solidFill>
                <a:latin typeface="Baloo 2"/>
              </a:rPr>
              <a:t>Recent photo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4335214" y="4866233"/>
            <a:ext cx="2888605" cy="4689127"/>
          </a:xfrm>
          <a:prstGeom prst="roundRect">
            <a:avLst>
              <a:gd name="adj" fmla="val 1625"/>
            </a:avLst>
          </a:prstGeom>
          <a:solidFill>
            <a:srgbClr val="FFFFFF"/>
          </a:solidFill>
          <a:ln w="19050">
            <a:solidFill>
              <a:srgbClr val="B3261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4354264" y="4885283"/>
            <a:ext cx="2850505" cy="237976"/>
          </a:xfrm>
          <a:prstGeom prst="rect">
            <a:avLst/>
          </a:prstGeom>
          <a:solidFill>
            <a:srgbClr val="B326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4437477" y="4914620"/>
            <a:ext cx="1591091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FFFF"/>
                </a:solidFill>
                <a:latin typeface="Inter"/>
              </a:rPr>
              <a:t>How to approach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437477" y="5190696"/>
            <a:ext cx="2914173" cy="3025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2D2A32"/>
                </a:solidFill>
                <a:latin typeface="Inter"/>
              </a:rPr>
              <a:t>Move slowly, speak plainly, give extra time to respond. Sirens and shouting can make things worse.</a:t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4455765" y="7450484"/>
            <a:ext cx="264750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4455765" y="7212740"/>
            <a:ext cx="264750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4455765" y="9434810"/>
            <a:ext cx="264750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4455765" y="9197066"/>
            <a:ext cx="264750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659552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Autism Emergency Binder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2519362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2778442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Baloo 2"/>
              </a:rPr>
              <a:t>Emergency Contacts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167128"/>
            <a:ext cx="4449633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B8598"/>
                </a:solidFill>
                <a:latin typeface="Inter"/>
              </a:rPr>
              <a:t>Call in the order listed. If the first number does not answer, keep going down the list.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450181"/>
            <a:ext cx="6675239" cy="1250602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76292" y="1609594"/>
            <a:ext cx="653623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Call 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6292" y="1888944"/>
            <a:ext cx="690979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Baloo 2"/>
              </a:rPr>
              <a:t>Name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1050280" y="2088207"/>
            <a:ext cx="2721620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050280" y="1850463"/>
            <a:ext cx="272161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82212" y="1888944"/>
            <a:ext cx="102256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Baloo 2"/>
              </a:rPr>
              <a:t>Relationship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4687788" y="2088207"/>
            <a:ext cx="2390031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687788" y="1850463"/>
            <a:ext cx="239003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6292" y="2254019"/>
            <a:ext cx="58977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Baloo 2"/>
              </a:rPr>
              <a:t>Cell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949076" y="2453282"/>
            <a:ext cx="2822824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949076" y="2215538"/>
            <a:ext cx="282282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982212" y="2254019"/>
            <a:ext cx="87016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Baloo 2"/>
              </a:rPr>
              <a:t>Alternate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4535388" y="2453282"/>
            <a:ext cx="2542431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535388" y="2215538"/>
            <a:ext cx="254243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580" y="2827734"/>
            <a:ext cx="6675239" cy="1250602"/>
          </a:xfrm>
          <a:prstGeom prst="roundRect">
            <a:avLst>
              <a:gd name="adj" fmla="val 11424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76292" y="2987147"/>
            <a:ext cx="66820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Baloo 2"/>
              </a:rPr>
              <a:t>Call 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76292" y="3266497"/>
            <a:ext cx="690979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Baloo 2"/>
              </a:rPr>
              <a:t>Name</a:t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1050280" y="3465760"/>
            <a:ext cx="2721620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050280" y="3228016"/>
            <a:ext cx="272161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982212" y="3266497"/>
            <a:ext cx="102256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Baloo 2"/>
              </a:rPr>
              <a:t>Relationship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4687788" y="3465760"/>
            <a:ext cx="2390031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687788" y="3228016"/>
            <a:ext cx="239003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76292" y="3631572"/>
            <a:ext cx="58977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Baloo 2"/>
              </a:rPr>
              <a:t>Cell</a:t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949076" y="3830835"/>
            <a:ext cx="2822824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949076" y="3593091"/>
            <a:ext cx="282282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982212" y="3631572"/>
            <a:ext cx="87016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Baloo 2"/>
              </a:rPr>
              <a:t>Alternate</a:t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4535388" y="3830835"/>
            <a:ext cx="2542431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4535388" y="3593091"/>
            <a:ext cx="254243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548580" y="4205287"/>
            <a:ext cx="6675239" cy="1250602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76292" y="4364700"/>
            <a:ext cx="667762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Baloo 2"/>
              </a:rPr>
              <a:t>Call 3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76292" y="4644050"/>
            <a:ext cx="690979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Baloo 2"/>
              </a:rPr>
              <a:t>Name</a:t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1050280" y="4843313"/>
            <a:ext cx="2721620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050280" y="4605569"/>
            <a:ext cx="272161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982212" y="4644050"/>
            <a:ext cx="102256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Baloo 2"/>
              </a:rPr>
              <a:t>Relationship</a:t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4687788" y="4843313"/>
            <a:ext cx="2390031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687788" y="4605569"/>
            <a:ext cx="239003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76292" y="5009126"/>
            <a:ext cx="58977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Baloo 2"/>
              </a:rPr>
              <a:t>Cell</a:t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949076" y="5208389"/>
            <a:ext cx="2822824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949076" y="4970645"/>
            <a:ext cx="282282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982212" y="5009126"/>
            <a:ext cx="87016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Baloo 2"/>
              </a:rPr>
              <a:t>Alternate</a:t>
            </a:r>
          </a:p>
        </p:txBody>
      </p:sp>
      <p:cxnSp>
        <p:nvCxnSpPr>
          <p:cNvPr id="47" name="Connector 46"/>
          <p:cNvCxnSpPr/>
          <p:nvPr/>
        </p:nvCxnSpPr>
        <p:spPr>
          <a:xfrm>
            <a:off x="4535388" y="5208389"/>
            <a:ext cx="2542431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4535388" y="4970645"/>
            <a:ext cx="254243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548580" y="5582840"/>
            <a:ext cx="6675239" cy="1250602"/>
          </a:xfrm>
          <a:prstGeom prst="roundRect">
            <a:avLst>
              <a:gd name="adj" fmla="val 11424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676292" y="5742253"/>
            <a:ext cx="1079867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9B59B6"/>
                </a:solidFill>
                <a:latin typeface="Baloo 2"/>
              </a:rPr>
              <a:t>Doctor / clinic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76292" y="6021603"/>
            <a:ext cx="745301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Baloo 2"/>
              </a:rPr>
              <a:t>Doctor</a:t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1104602" y="6220866"/>
            <a:ext cx="2667298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1104602" y="5983122"/>
            <a:ext cx="266729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982212" y="6021603"/>
            <a:ext cx="719107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Baloo 2"/>
              </a:rPr>
              <a:t>Phone</a:t>
            </a:r>
          </a:p>
        </p:txBody>
      </p:sp>
      <p:cxnSp>
        <p:nvCxnSpPr>
          <p:cNvPr id="55" name="Connector 54"/>
          <p:cNvCxnSpPr/>
          <p:nvPr/>
        </p:nvCxnSpPr>
        <p:spPr>
          <a:xfrm>
            <a:off x="4384327" y="6220866"/>
            <a:ext cx="269349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4384327" y="5983122"/>
            <a:ext cx="269349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76292" y="6386679"/>
            <a:ext cx="122318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Baloo 2"/>
              </a:rPr>
              <a:t>Clinic or hospital</a:t>
            </a:r>
          </a:p>
        </p:txBody>
      </p:sp>
      <p:cxnSp>
        <p:nvCxnSpPr>
          <p:cNvPr id="58" name="Connector 57"/>
          <p:cNvCxnSpPr/>
          <p:nvPr/>
        </p:nvCxnSpPr>
        <p:spPr>
          <a:xfrm>
            <a:off x="1582489" y="6585942"/>
            <a:ext cx="5495330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1582489" y="6348198"/>
            <a:ext cx="549532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30292" y="6932580"/>
            <a:ext cx="1650920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Baloo 2"/>
              </a:rPr>
              <a:t>Other important contacts</a:t>
            </a:r>
          </a:p>
        </p:txBody>
      </p:sp>
      <p:cxnSp>
        <p:nvCxnSpPr>
          <p:cNvPr id="61" name="Connector 60"/>
          <p:cNvCxnSpPr/>
          <p:nvPr/>
        </p:nvCxnSpPr>
        <p:spPr>
          <a:xfrm>
            <a:off x="548580" y="7730430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548580" y="749268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63" name="Connector 62"/>
          <p:cNvCxnSpPr/>
          <p:nvPr/>
        </p:nvCxnSpPr>
        <p:spPr>
          <a:xfrm>
            <a:off x="548580" y="8338839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548580" y="810109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65" name="Connector 64"/>
          <p:cNvCxnSpPr/>
          <p:nvPr/>
        </p:nvCxnSpPr>
        <p:spPr>
          <a:xfrm>
            <a:off x="548580" y="8947100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548580" y="870935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67" name="Connector 66"/>
          <p:cNvCxnSpPr/>
          <p:nvPr/>
        </p:nvCxnSpPr>
        <p:spPr>
          <a:xfrm>
            <a:off x="548580" y="9555360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548580" y="931761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659552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Autism Emergency Binder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2501205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2760285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Baloo 2"/>
              </a:rPr>
              <a:t>Medical Information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303603"/>
            <a:ext cx="140252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Current medications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548580" y="1791444"/>
            <a:ext cx="2637234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580" y="1553700"/>
            <a:ext cx="263723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1042" y="1567029"/>
            <a:ext cx="95291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Medication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3185814" y="1791444"/>
            <a:ext cx="1421160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185814" y="1553700"/>
            <a:ext cx="142115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18277" y="1567029"/>
            <a:ext cx="656451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Baloo 2"/>
              </a:rPr>
              <a:t>Dose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4606974" y="1791444"/>
            <a:ext cx="1542008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606974" y="1553700"/>
            <a:ext cx="154200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39437" y="1567029"/>
            <a:ext cx="685919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Baloo 2"/>
              </a:rPr>
              <a:t>When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6148982" y="1791444"/>
            <a:ext cx="1074837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148982" y="1553700"/>
            <a:ext cx="107483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181445" y="1567029"/>
            <a:ext cx="57191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2EBD6B"/>
                </a:solidFill>
                <a:latin typeface="Baloo 2"/>
              </a:rPr>
              <a:t>For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548580" y="2102197"/>
            <a:ext cx="2637234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48580" y="1864453"/>
            <a:ext cx="263723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3185814" y="2102197"/>
            <a:ext cx="1421160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185814" y="1864453"/>
            <a:ext cx="142115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4606974" y="2102197"/>
            <a:ext cx="1542008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606974" y="1864453"/>
            <a:ext cx="154200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6148982" y="2102197"/>
            <a:ext cx="1074837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148982" y="1864453"/>
            <a:ext cx="107483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548580" y="2412950"/>
            <a:ext cx="2637234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48580" y="2175206"/>
            <a:ext cx="263723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3185814" y="2412950"/>
            <a:ext cx="1421160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3185814" y="2175206"/>
            <a:ext cx="142115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4606974" y="2412950"/>
            <a:ext cx="1542008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606974" y="2175206"/>
            <a:ext cx="154200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6148982" y="2412950"/>
            <a:ext cx="1074837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148982" y="2175206"/>
            <a:ext cx="107483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548580" y="2723703"/>
            <a:ext cx="2637234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48580" y="2485959"/>
            <a:ext cx="263723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3185814" y="2723703"/>
            <a:ext cx="1421160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3185814" y="2485959"/>
            <a:ext cx="142115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4606974" y="2723703"/>
            <a:ext cx="1542008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606974" y="2485959"/>
            <a:ext cx="154200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6148982" y="2723703"/>
            <a:ext cx="1074837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6148982" y="2485959"/>
            <a:ext cx="107483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548580" y="3034456"/>
            <a:ext cx="2637234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48580" y="2796712"/>
            <a:ext cx="263723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3185814" y="3034456"/>
            <a:ext cx="1421160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185814" y="2796712"/>
            <a:ext cx="142115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7" name="Connector 46"/>
          <p:cNvCxnSpPr/>
          <p:nvPr/>
        </p:nvCxnSpPr>
        <p:spPr>
          <a:xfrm>
            <a:off x="4606974" y="3034456"/>
            <a:ext cx="1542008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4606974" y="2796712"/>
            <a:ext cx="154200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6148982" y="3034456"/>
            <a:ext cx="1074837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6148982" y="2796712"/>
            <a:ext cx="107483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548580" y="3345209"/>
            <a:ext cx="2637234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48580" y="3107465"/>
            <a:ext cx="263723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3" name="Connector 52"/>
          <p:cNvCxnSpPr/>
          <p:nvPr/>
        </p:nvCxnSpPr>
        <p:spPr>
          <a:xfrm>
            <a:off x="3185814" y="3345209"/>
            <a:ext cx="1421160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3185814" y="3107465"/>
            <a:ext cx="142115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5" name="Connector 54"/>
          <p:cNvCxnSpPr/>
          <p:nvPr/>
        </p:nvCxnSpPr>
        <p:spPr>
          <a:xfrm>
            <a:off x="4606974" y="3345209"/>
            <a:ext cx="1542008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4606974" y="3107465"/>
            <a:ext cx="154200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7" name="Connector 56"/>
          <p:cNvCxnSpPr/>
          <p:nvPr/>
        </p:nvCxnSpPr>
        <p:spPr>
          <a:xfrm>
            <a:off x="6148982" y="3345209"/>
            <a:ext cx="1074837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6148982" y="3107465"/>
            <a:ext cx="107483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9" name="Connector 58"/>
          <p:cNvCxnSpPr/>
          <p:nvPr/>
        </p:nvCxnSpPr>
        <p:spPr>
          <a:xfrm>
            <a:off x="548580" y="3655962"/>
            <a:ext cx="2637234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548580" y="3418218"/>
            <a:ext cx="263723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61" name="Connector 60"/>
          <p:cNvCxnSpPr/>
          <p:nvPr/>
        </p:nvCxnSpPr>
        <p:spPr>
          <a:xfrm>
            <a:off x="3185814" y="3655962"/>
            <a:ext cx="1421160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3185814" y="3418218"/>
            <a:ext cx="142115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63" name="Connector 62"/>
          <p:cNvCxnSpPr/>
          <p:nvPr/>
        </p:nvCxnSpPr>
        <p:spPr>
          <a:xfrm>
            <a:off x="4606974" y="3655962"/>
            <a:ext cx="1542008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4606974" y="3418218"/>
            <a:ext cx="154200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65" name="Connector 64"/>
          <p:cNvCxnSpPr/>
          <p:nvPr/>
        </p:nvCxnSpPr>
        <p:spPr>
          <a:xfrm>
            <a:off x="6148982" y="3655962"/>
            <a:ext cx="1074837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6148982" y="3418218"/>
            <a:ext cx="107483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548580" y="3787675"/>
            <a:ext cx="6675239" cy="3786931"/>
          </a:xfrm>
          <a:prstGeom prst="roundRect">
            <a:avLst>
              <a:gd name="adj" fmla="val 2012"/>
            </a:avLst>
          </a:prstGeom>
          <a:solidFill>
            <a:srgbClr val="FFFFFF"/>
          </a:solidFill>
          <a:ln w="19050">
            <a:solidFill>
              <a:srgbClr val="B3261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Rectangle 67"/>
          <p:cNvSpPr/>
          <p:nvPr/>
        </p:nvSpPr>
        <p:spPr>
          <a:xfrm>
            <a:off x="567630" y="3806725"/>
            <a:ext cx="6637139" cy="237976"/>
          </a:xfrm>
          <a:prstGeom prst="rect">
            <a:avLst/>
          </a:prstGeom>
          <a:solidFill>
            <a:srgbClr val="B326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650843" y="3836062"/>
            <a:ext cx="2069574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FFFF"/>
                </a:solidFill>
                <a:latin typeface="Inter"/>
              </a:rPr>
              <a:t>Allergies and reactions</a:t>
            </a:r>
          </a:p>
        </p:txBody>
      </p:sp>
      <p:cxnSp>
        <p:nvCxnSpPr>
          <p:cNvPr id="70" name="Connector 69"/>
          <p:cNvCxnSpPr/>
          <p:nvPr/>
        </p:nvCxnSpPr>
        <p:spPr>
          <a:xfrm>
            <a:off x="669131" y="4954190"/>
            <a:ext cx="643413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669131" y="4716446"/>
            <a:ext cx="64341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72" name="Connector 71"/>
          <p:cNvCxnSpPr/>
          <p:nvPr/>
        </p:nvCxnSpPr>
        <p:spPr>
          <a:xfrm>
            <a:off x="669131" y="5787479"/>
            <a:ext cx="643413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669131" y="5549735"/>
            <a:ext cx="64341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74" name="Connector 73"/>
          <p:cNvCxnSpPr/>
          <p:nvPr/>
        </p:nvCxnSpPr>
        <p:spPr>
          <a:xfrm>
            <a:off x="669131" y="6620767"/>
            <a:ext cx="643413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669131" y="6383023"/>
            <a:ext cx="64341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76" name="Connector 75"/>
          <p:cNvCxnSpPr/>
          <p:nvPr/>
        </p:nvCxnSpPr>
        <p:spPr>
          <a:xfrm>
            <a:off x="669131" y="7454056"/>
            <a:ext cx="643413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669131" y="7216312"/>
            <a:ext cx="64341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530292" y="7740419"/>
            <a:ext cx="1656724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Baloo 2"/>
              </a:rPr>
              <a:t>Conditions to know about</a:t>
            </a:r>
          </a:p>
        </p:txBody>
      </p:sp>
      <p:sp>
        <p:nvSpPr>
          <p:cNvPr id="79" name="Rounded Rectangle 78"/>
          <p:cNvSpPr/>
          <p:nvPr/>
        </p:nvSpPr>
        <p:spPr>
          <a:xfrm>
            <a:off x="548580" y="801885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0" name="TextBox 79"/>
          <p:cNvSpPr txBox="1"/>
          <p:nvPr/>
        </p:nvSpPr>
        <p:spPr>
          <a:xfrm>
            <a:off x="816191" y="7997594"/>
            <a:ext cx="891301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D2A32"/>
                </a:solidFill>
                <a:latin typeface="Inter"/>
              </a:rPr>
              <a:t>Seizures</a:t>
            </a:r>
          </a:p>
        </p:txBody>
      </p:sp>
      <p:sp>
        <p:nvSpPr>
          <p:cNvPr id="81" name="Rounded Rectangle 80"/>
          <p:cNvSpPr/>
          <p:nvPr/>
        </p:nvSpPr>
        <p:spPr>
          <a:xfrm>
            <a:off x="1492001" y="801885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FF9F43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2" name="TextBox 81"/>
          <p:cNvSpPr txBox="1"/>
          <p:nvPr/>
        </p:nvSpPr>
        <p:spPr>
          <a:xfrm>
            <a:off x="1759612" y="7997594"/>
            <a:ext cx="835788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D2A32"/>
                </a:solidFill>
                <a:latin typeface="Inter"/>
              </a:rPr>
              <a:t>Asthma</a:t>
            </a:r>
          </a:p>
        </p:txBody>
      </p:sp>
      <p:sp>
        <p:nvSpPr>
          <p:cNvPr id="83" name="Rounded Rectangle 82"/>
          <p:cNvSpPr/>
          <p:nvPr/>
        </p:nvSpPr>
        <p:spPr>
          <a:xfrm>
            <a:off x="2379910" y="801885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FFC93C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4" name="TextBox 83"/>
          <p:cNvSpPr txBox="1"/>
          <p:nvPr/>
        </p:nvSpPr>
        <p:spPr>
          <a:xfrm>
            <a:off x="2647521" y="7997594"/>
            <a:ext cx="718958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D2A32"/>
                </a:solidFill>
                <a:latin typeface="Inter"/>
              </a:rPr>
              <a:t>Heart</a:t>
            </a:r>
          </a:p>
        </p:txBody>
      </p:sp>
      <p:sp>
        <p:nvSpPr>
          <p:cNvPr id="85" name="Rounded Rectangle 84"/>
          <p:cNvSpPr/>
          <p:nvPr/>
        </p:nvSpPr>
        <p:spPr>
          <a:xfrm>
            <a:off x="3150989" y="801885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6" name="TextBox 85"/>
          <p:cNvSpPr txBox="1"/>
          <p:nvPr/>
        </p:nvSpPr>
        <p:spPr>
          <a:xfrm>
            <a:off x="3418599" y="7997594"/>
            <a:ext cx="913477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D2A32"/>
                </a:solidFill>
                <a:latin typeface="Inter"/>
              </a:rPr>
              <a:t>GI issues</a:t>
            </a:r>
          </a:p>
        </p:txBody>
      </p:sp>
      <p:sp>
        <p:nvSpPr>
          <p:cNvPr id="87" name="Rounded Rectangle 86"/>
          <p:cNvSpPr/>
          <p:nvPr/>
        </p:nvSpPr>
        <p:spPr>
          <a:xfrm>
            <a:off x="4116585" y="801885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4FA8E8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8" name="TextBox 87"/>
          <p:cNvSpPr txBox="1"/>
          <p:nvPr/>
        </p:nvSpPr>
        <p:spPr>
          <a:xfrm>
            <a:off x="4384196" y="7997594"/>
            <a:ext cx="722233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D2A32"/>
                </a:solidFill>
                <a:latin typeface="Inter"/>
              </a:rPr>
              <a:t>Sleep</a:t>
            </a:r>
          </a:p>
        </p:txBody>
      </p:sp>
      <p:sp>
        <p:nvSpPr>
          <p:cNvPr id="89" name="Rounded Rectangle 88"/>
          <p:cNvSpPr/>
          <p:nvPr/>
        </p:nvSpPr>
        <p:spPr>
          <a:xfrm>
            <a:off x="4890938" y="801885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9B59B6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0" name="TextBox 89"/>
          <p:cNvSpPr txBox="1"/>
          <p:nvPr/>
        </p:nvSpPr>
        <p:spPr>
          <a:xfrm>
            <a:off x="5158549" y="7997594"/>
            <a:ext cx="722977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D2A32"/>
                </a:solidFill>
                <a:latin typeface="Inter"/>
              </a:rPr>
              <a:t>Other</a:t>
            </a:r>
          </a:p>
        </p:txBody>
      </p:sp>
      <p:sp>
        <p:nvSpPr>
          <p:cNvPr id="91" name="Rounded Rectangle 90"/>
          <p:cNvSpPr/>
          <p:nvPr/>
        </p:nvSpPr>
        <p:spPr>
          <a:xfrm>
            <a:off x="548580" y="8304758"/>
            <a:ext cx="6675239" cy="1250602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2" name="TextBox 91"/>
          <p:cNvSpPr txBox="1"/>
          <p:nvPr/>
        </p:nvSpPr>
        <p:spPr>
          <a:xfrm>
            <a:off x="676292" y="8464170"/>
            <a:ext cx="890557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Insurance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676292" y="8743521"/>
            <a:ext cx="863322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Baloo 2"/>
              </a:rPr>
              <a:t>Company</a:t>
            </a:r>
          </a:p>
        </p:txBody>
      </p:sp>
      <p:cxnSp>
        <p:nvCxnSpPr>
          <p:cNvPr id="94" name="Connector 93"/>
          <p:cNvCxnSpPr/>
          <p:nvPr/>
        </p:nvCxnSpPr>
        <p:spPr>
          <a:xfrm>
            <a:off x="1222623" y="8942784"/>
            <a:ext cx="2549277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1222623" y="8705040"/>
            <a:ext cx="25492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3982212" y="8743521"/>
            <a:ext cx="935503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Baloo 2"/>
              </a:rPr>
              <a:t>Member ID</a:t>
            </a:r>
          </a:p>
        </p:txBody>
      </p:sp>
      <p:cxnSp>
        <p:nvCxnSpPr>
          <p:cNvPr id="97" name="Connector 96"/>
          <p:cNvCxnSpPr/>
          <p:nvPr/>
        </p:nvCxnSpPr>
        <p:spPr>
          <a:xfrm>
            <a:off x="4600723" y="8942784"/>
            <a:ext cx="247709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4600723" y="8705040"/>
            <a:ext cx="247709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676292" y="9108596"/>
            <a:ext cx="104414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Baloo 2"/>
              </a:rPr>
              <a:t>Policy holder</a:t>
            </a:r>
          </a:p>
        </p:txBody>
      </p:sp>
      <p:cxnSp>
        <p:nvCxnSpPr>
          <p:cNvPr id="100" name="Connector 99"/>
          <p:cNvCxnSpPr/>
          <p:nvPr/>
        </p:nvCxnSpPr>
        <p:spPr>
          <a:xfrm>
            <a:off x="1403449" y="9307859"/>
            <a:ext cx="5674370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1403449" y="9070115"/>
            <a:ext cx="567436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659552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Autism Emergency Binder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1972121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2231201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Baloo 2"/>
              </a:rPr>
              <a:t>Communication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167128"/>
            <a:ext cx="3376582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B8598"/>
                </a:solidFill>
                <a:latin typeface="Inter"/>
              </a:rPr>
              <a:t>How this child communicates, and how to communicate back.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475630"/>
            <a:ext cx="6675239" cy="717351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76292" y="1635043"/>
            <a:ext cx="1271557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Communicates by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94580" y="1913483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2191" y="1892218"/>
            <a:ext cx="927913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D2A32"/>
                </a:solidFill>
                <a:latin typeface="Inter"/>
              </a:rPr>
              <a:t>Speaking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674614" y="1913483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FF9F43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942224" y="1892218"/>
            <a:ext cx="1056054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D2A32"/>
                </a:solidFill>
                <a:latin typeface="Inter"/>
              </a:rPr>
              <a:t>AAC device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782788" y="1913483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FFC93C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050399" y="1892218"/>
            <a:ext cx="1197738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D2A32"/>
                </a:solidFill>
                <a:latin typeface="Inter"/>
              </a:rPr>
              <a:t>Sign language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032646" y="1913483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300257" y="1892218"/>
            <a:ext cx="911096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D2A32"/>
                </a:solidFill>
                <a:latin typeface="Inter"/>
              </a:rPr>
              <a:t>Gestures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995862" y="1913483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4FA8E8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263473" y="1892218"/>
            <a:ext cx="865405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D2A32"/>
                </a:solidFill>
                <a:latin typeface="Inter"/>
              </a:rPr>
              <a:t>Pictures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913387" y="1913483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9B59B6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180998" y="1892218"/>
            <a:ext cx="722977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D2A32"/>
                </a:solidFill>
                <a:latin typeface="Inter"/>
              </a:rPr>
              <a:t>Other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0292" y="2292119"/>
            <a:ext cx="2220634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Baloo 2"/>
              </a:rPr>
              <a:t>Best ways to communicate with them</a:t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548580" y="2914650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48580" y="267690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548580" y="3347739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48580" y="310999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548580" y="3780829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48580" y="354308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548580" y="4213919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48580" y="397617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548580" y="4647009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48580" y="440926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30292" y="4746146"/>
            <a:ext cx="1768941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Baloo 2"/>
              </a:rPr>
              <a:t>Words and phrases they use</a:t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548580" y="5368825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48580" y="513108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548580" y="5801915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48580" y="556417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548580" y="6235005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48580" y="599726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548580" y="6668095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48580" y="643035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548580" y="7101185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48580" y="686344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30292" y="7200322"/>
            <a:ext cx="2124640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2EBD6B"/>
                </a:solidFill>
                <a:latin typeface="Baloo 2"/>
              </a:rPr>
              <a:t>What makes communication harder</a:t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548580" y="7931199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48580" y="769345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548580" y="8472636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48580" y="823489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548580" y="9013924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548580" y="877618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0" name="Connector 49"/>
          <p:cNvCxnSpPr/>
          <p:nvPr/>
        </p:nvCxnSpPr>
        <p:spPr>
          <a:xfrm>
            <a:off x="548580" y="9555360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48580" y="931761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659552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Autism Emergency Binder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1936849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2195929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Baloo 2"/>
              </a:rPr>
              <a:t>Sensory Profile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167128"/>
            <a:ext cx="478077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B8598"/>
                </a:solidFill>
                <a:latin typeface="Inter"/>
              </a:rPr>
              <a:t>Sensory needs drive behavior under stress. What overwhelms, and what brings them back.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475630"/>
            <a:ext cx="3209627" cy="6102548"/>
          </a:xfrm>
          <a:prstGeom prst="roundRect">
            <a:avLst>
              <a:gd name="adj" fmla="val 2341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76292" y="1568368"/>
            <a:ext cx="116097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Baloo 2"/>
              </a:rPr>
              <a:t>Can overwhelm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694580" y="2572196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94580" y="2334452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694580" y="3386435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94580" y="3148691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94580" y="4200673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94580" y="3962929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694580" y="5014912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94580" y="4777168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694580" y="5829151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94580" y="5591407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694580" y="6643389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94580" y="6405645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694580" y="7457628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94580" y="7219884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014192" y="1475630"/>
            <a:ext cx="3209627" cy="6102548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141904" y="1568368"/>
            <a:ext cx="121306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Baloo 2"/>
              </a:rPr>
              <a:t>Helps them calm</a:t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4160192" y="2572196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160192" y="2334452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4160192" y="3386435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160192" y="3148691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4160192" y="4200673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160192" y="3962929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4160192" y="5014912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160192" y="4777168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4160192" y="5829151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4160192" y="5591407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4160192" y="6643389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4160192" y="6405645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4160192" y="7457628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4160192" y="7219884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30292" y="7743991"/>
            <a:ext cx="113046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Tools that help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30292" y="7950267"/>
            <a:ext cx="4298424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B8598"/>
                </a:solidFill>
                <a:latin typeface="Inter"/>
              </a:rPr>
              <a:t>Headphones, a chew, a weighted item, a fidget: name what works and where it is kept.</a:t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548580" y="8384976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48580" y="814723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548580" y="8677572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48580" y="843982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548580" y="8970168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548580" y="8732424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7" name="Connector 46"/>
          <p:cNvCxnSpPr/>
          <p:nvPr/>
        </p:nvCxnSpPr>
        <p:spPr>
          <a:xfrm>
            <a:off x="548580" y="9262764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548580" y="902502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548580" y="9555360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48580" y="931761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659552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Autism Emergency Binder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2704802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2963882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Baloo 2"/>
              </a:rPr>
              <a:t>Safety and Elopement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167128"/>
            <a:ext cx="4371647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B8598"/>
                </a:solidFill>
                <a:latin typeface="Inter"/>
              </a:rPr>
              <a:t>Many autistic children leave safe places when overwhelmed. This page is the plan.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292" y="1422368"/>
            <a:ext cx="154227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May leave or hide when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548580" y="2087760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48580" y="185001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548580" y="2563713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48580" y="2325969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548580" y="3039516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48580" y="280177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548580" y="3515469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48580" y="327772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548580" y="3991421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48580" y="375367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0292" y="4090558"/>
            <a:ext cx="1299983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Baloo 2"/>
              </a:rPr>
              <a:t>Likely places to go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548580" y="4755951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48580" y="451820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548580" y="5231903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48580" y="4994159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548580" y="5707707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48580" y="5469963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548580" y="6183659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48580" y="594591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548580" y="6659612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48580" y="642186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48580" y="6786562"/>
            <a:ext cx="6675239" cy="1464915"/>
          </a:xfrm>
          <a:prstGeom prst="roundRect">
            <a:avLst>
              <a:gd name="adj" fmla="val 5201"/>
            </a:avLst>
          </a:prstGeom>
          <a:solidFill>
            <a:srgbClr val="FFFFFF"/>
          </a:solidFill>
          <a:ln w="19050">
            <a:solidFill>
              <a:srgbClr val="B3261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567630" y="6805612"/>
            <a:ext cx="6637139" cy="237976"/>
          </a:xfrm>
          <a:prstGeom prst="rect">
            <a:avLst/>
          </a:prstGeom>
          <a:solidFill>
            <a:srgbClr val="B326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50843" y="6834949"/>
            <a:ext cx="1571446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FFFF"/>
                </a:solidFill>
                <a:latin typeface="Inter"/>
              </a:rPr>
              <a:t>Drawn to water?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50843" y="7111025"/>
            <a:ext cx="5002530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2D2A32"/>
                </a:solidFill>
                <a:latin typeface="Inter"/>
              </a:rPr>
              <a:t>Water is the leading danger in autism elopement. If yes, name the nearest water and search it FIRST.</a:t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669131" y="7545734"/>
            <a:ext cx="643413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69131" y="7307990"/>
            <a:ext cx="64341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669131" y="7838330"/>
            <a:ext cx="643413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69131" y="7600586"/>
            <a:ext cx="64341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669131" y="8130926"/>
            <a:ext cx="643413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69131" y="7893182"/>
            <a:ext cx="64341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548580" y="8378428"/>
            <a:ext cx="6675239" cy="1176932"/>
          </a:xfrm>
          <a:prstGeom prst="roundRect">
            <a:avLst>
              <a:gd name="adj" fmla="val 6474"/>
            </a:avLst>
          </a:prstGeom>
          <a:solidFill>
            <a:srgbClr val="FFFFFF"/>
          </a:solidFill>
          <a:ln w="19050">
            <a:solidFill>
              <a:srgbClr val="B3261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567630" y="8397478"/>
            <a:ext cx="6637139" cy="237976"/>
          </a:xfrm>
          <a:prstGeom prst="rect">
            <a:avLst/>
          </a:prstGeom>
          <a:solidFill>
            <a:srgbClr val="B326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650843" y="8426815"/>
            <a:ext cx="1684704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FFFF"/>
                </a:solidFill>
                <a:latin typeface="Inter"/>
              </a:rPr>
              <a:t>If they are missing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50843" y="8728192"/>
            <a:ext cx="466248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B3261E"/>
                </a:solidFill>
                <a:latin typeface="Inter"/>
              </a:rPr>
              <a:t>1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51332" y="8728192"/>
            <a:ext cx="453896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B3261E"/>
                </a:solidFill>
                <a:latin typeface="Inter"/>
              </a:rPr>
              <a:t>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39468" y="8737717"/>
            <a:ext cx="3423017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2D2A32"/>
                </a:solidFill>
                <a:latin typeface="Inter"/>
              </a:rPr>
              <a:t>Search water first if drawn to it, then favorite places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50843" y="8981944"/>
            <a:ext cx="491549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B3261E"/>
                </a:solidFill>
                <a:latin typeface="Inter"/>
              </a:rPr>
              <a:t>2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76632" y="8981944"/>
            <a:ext cx="453896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B3261E"/>
                </a:solidFill>
                <a:latin typeface="Inter"/>
              </a:rPr>
              <a:t>.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64768" y="8991469"/>
            <a:ext cx="3558153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2D2A32"/>
                </a:solidFill>
                <a:latin typeface="Inter"/>
              </a:rPr>
              <a:t>Do not chase or shout; approach calmly from the front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50843" y="9235695"/>
            <a:ext cx="490805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B3261E"/>
                </a:solidFill>
                <a:latin typeface="Inter"/>
              </a:rPr>
              <a:t>3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75888" y="9235695"/>
            <a:ext cx="453896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B3261E"/>
                </a:solidFill>
                <a:latin typeface="Inter"/>
              </a:rPr>
              <a:t>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64024" y="9245220"/>
            <a:ext cx="4496365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2D2A32"/>
                </a:solidFill>
                <a:latin typeface="Inter"/>
              </a:rPr>
              <a:t>Call 911 and say the child is autistic and may not respond to their name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659552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Autism Emergency Binder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1427559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1686639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Baloo 2"/>
              </a:rPr>
              <a:t>Safe Foods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167128"/>
            <a:ext cx="5021282" cy="3260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B8598"/>
                </a:solidFill>
                <a:latin typeface="Inter"/>
              </a:rPr>
              <a:t>Food is safety and comfort here, not preference. Offer from the safe list; never force the refused list.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622970"/>
            <a:ext cx="3209627" cy="5955208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76292" y="1715708"/>
            <a:ext cx="934015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Baloo 2"/>
              </a:rPr>
              <a:t>Safe foods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694580" y="2522190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94580" y="2284446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694580" y="3139231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94580" y="2901487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94580" y="3756124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94580" y="3518380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694580" y="4373165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94580" y="4135421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694580" y="4990058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94580" y="4752314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694580" y="5606950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94580" y="5369206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694580" y="6223843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94580" y="5986099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694580" y="6840735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94580" y="6602991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694580" y="7457628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94580" y="7219884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014192" y="1622970"/>
            <a:ext cx="3209627" cy="5955208"/>
          </a:xfrm>
          <a:prstGeom prst="roundRect">
            <a:avLst>
              <a:gd name="adj" fmla="val 2399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141904" y="1715708"/>
            <a:ext cx="930592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B3261E"/>
                </a:solidFill>
                <a:latin typeface="Baloo 2"/>
              </a:rPr>
              <a:t>Will refuse</a:t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4160192" y="2522190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160192" y="2284446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4160192" y="3139231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160192" y="2901487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4160192" y="3756124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4160192" y="3518380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4160192" y="4373165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4160192" y="4135421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4160192" y="4990058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4160192" y="4752314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4160192" y="5606950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160192" y="5369206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4160192" y="6223843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160192" y="5986099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4160192" y="6840735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4160192" y="6602991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4160192" y="7457628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160192" y="7219884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30292" y="7743991"/>
            <a:ext cx="1094749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Feeding notes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30292" y="7950267"/>
            <a:ext cx="2550586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B8598"/>
                </a:solidFill>
                <a:latin typeface="Inter"/>
              </a:rPr>
              <a:t>Utensils, textures, how they drink, help needed.</a:t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548580" y="8384976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48580" y="814723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548580" y="8677572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48580" y="843982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3" name="Connector 52"/>
          <p:cNvCxnSpPr/>
          <p:nvPr/>
        </p:nvCxnSpPr>
        <p:spPr>
          <a:xfrm>
            <a:off x="548580" y="8970168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48580" y="8732424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5" name="Connector 54"/>
          <p:cNvCxnSpPr/>
          <p:nvPr/>
        </p:nvCxnSpPr>
        <p:spPr>
          <a:xfrm>
            <a:off x="548580" y="9262764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48580" y="902502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7" name="Connector 56"/>
          <p:cNvCxnSpPr/>
          <p:nvPr/>
        </p:nvCxnSpPr>
        <p:spPr>
          <a:xfrm>
            <a:off x="548580" y="9555360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548580" y="931761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659552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Autism Emergency Binder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2624286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2883366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Baloo 2"/>
              </a:rPr>
              <a:t>School and Therapies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580" y="1290191"/>
            <a:ext cx="6675239" cy="1250602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76292" y="1449603"/>
            <a:ext cx="73964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School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6292" y="1728954"/>
            <a:ext cx="73964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Baloo 2"/>
              </a:rPr>
              <a:t>School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1098946" y="1928217"/>
            <a:ext cx="2672954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098946" y="1690473"/>
            <a:ext cx="267295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82212" y="1728954"/>
            <a:ext cx="796944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Baloo 2"/>
              </a:rPr>
              <a:t>Teacher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4462164" y="1928217"/>
            <a:ext cx="2615655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462164" y="1690473"/>
            <a:ext cx="261565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6292" y="2094029"/>
            <a:ext cx="719107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Baloo 2"/>
              </a:rPr>
              <a:t>Phone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1078408" y="2293292"/>
            <a:ext cx="269349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078408" y="2055548"/>
            <a:ext cx="269349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82212" y="2094029"/>
            <a:ext cx="676989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Baloo 2"/>
              </a:rPr>
              <a:t>Email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4342209" y="2293292"/>
            <a:ext cx="2735610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342209" y="2055548"/>
            <a:ext cx="273560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30292" y="2706606"/>
            <a:ext cx="1522779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Baloo 2"/>
              </a:rPr>
              <a:t>Therapies and services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548580" y="3194446"/>
            <a:ext cx="1451372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48580" y="2956702"/>
            <a:ext cx="145137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81042" y="2970031"/>
            <a:ext cx="770602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Service</a:t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1999952" y="3194446"/>
            <a:ext cx="1625352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999952" y="2956702"/>
            <a:ext cx="162535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032414" y="2970031"/>
            <a:ext cx="825817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Baloo 2"/>
              </a:rPr>
              <a:t>Provider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3625304" y="3194446"/>
            <a:ext cx="1289149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625304" y="2956702"/>
            <a:ext cx="12891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657766" y="2970031"/>
            <a:ext cx="719107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Baloo 2"/>
              </a:rPr>
              <a:t>Phone</a:t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4914453" y="3194446"/>
            <a:ext cx="2309366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914453" y="2956702"/>
            <a:ext cx="230936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946915" y="2970031"/>
            <a:ext cx="104280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2EBD6B"/>
                </a:solidFill>
                <a:latin typeface="Baloo 2"/>
              </a:rPr>
              <a:t>Day and time</a:t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548580" y="3505200"/>
            <a:ext cx="145137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48580" y="3267456"/>
            <a:ext cx="145137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1999952" y="3505200"/>
            <a:ext cx="162535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999952" y="3267456"/>
            <a:ext cx="162535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3625304" y="3505200"/>
            <a:ext cx="128914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3625304" y="3267456"/>
            <a:ext cx="12891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4914453" y="3505200"/>
            <a:ext cx="230936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914453" y="3267456"/>
            <a:ext cx="230936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548580" y="3815953"/>
            <a:ext cx="145137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48580" y="3578209"/>
            <a:ext cx="145137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1999952" y="3815953"/>
            <a:ext cx="162535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1999952" y="3578209"/>
            <a:ext cx="162535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3625304" y="3815953"/>
            <a:ext cx="128914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625304" y="3578209"/>
            <a:ext cx="12891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7" name="Connector 46"/>
          <p:cNvCxnSpPr/>
          <p:nvPr/>
        </p:nvCxnSpPr>
        <p:spPr>
          <a:xfrm>
            <a:off x="4914453" y="3815953"/>
            <a:ext cx="230936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4914453" y="3578209"/>
            <a:ext cx="230936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548580" y="4126706"/>
            <a:ext cx="145137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48580" y="3888962"/>
            <a:ext cx="145137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1999952" y="4126706"/>
            <a:ext cx="162535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1999952" y="3888962"/>
            <a:ext cx="162535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3" name="Connector 52"/>
          <p:cNvCxnSpPr/>
          <p:nvPr/>
        </p:nvCxnSpPr>
        <p:spPr>
          <a:xfrm>
            <a:off x="3625304" y="4126706"/>
            <a:ext cx="128914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3625304" y="3888962"/>
            <a:ext cx="12891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5" name="Connector 54"/>
          <p:cNvCxnSpPr/>
          <p:nvPr/>
        </p:nvCxnSpPr>
        <p:spPr>
          <a:xfrm>
            <a:off x="4914453" y="4126706"/>
            <a:ext cx="230936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4914453" y="3888962"/>
            <a:ext cx="230936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7" name="Connector 56"/>
          <p:cNvCxnSpPr/>
          <p:nvPr/>
        </p:nvCxnSpPr>
        <p:spPr>
          <a:xfrm>
            <a:off x="548580" y="4437459"/>
            <a:ext cx="145137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548580" y="4199715"/>
            <a:ext cx="145137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9" name="Connector 58"/>
          <p:cNvCxnSpPr/>
          <p:nvPr/>
        </p:nvCxnSpPr>
        <p:spPr>
          <a:xfrm>
            <a:off x="1999952" y="4437459"/>
            <a:ext cx="162535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1999952" y="4199715"/>
            <a:ext cx="162535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61" name="Connector 60"/>
          <p:cNvCxnSpPr/>
          <p:nvPr/>
        </p:nvCxnSpPr>
        <p:spPr>
          <a:xfrm>
            <a:off x="3625304" y="4437459"/>
            <a:ext cx="128914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3625304" y="4199715"/>
            <a:ext cx="12891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63" name="Connector 62"/>
          <p:cNvCxnSpPr/>
          <p:nvPr/>
        </p:nvCxnSpPr>
        <p:spPr>
          <a:xfrm>
            <a:off x="4914453" y="4437459"/>
            <a:ext cx="230936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4914453" y="4199715"/>
            <a:ext cx="230936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65" name="Connector 64"/>
          <p:cNvCxnSpPr/>
          <p:nvPr/>
        </p:nvCxnSpPr>
        <p:spPr>
          <a:xfrm>
            <a:off x="548580" y="4748212"/>
            <a:ext cx="145137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548580" y="4510468"/>
            <a:ext cx="145137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67" name="Connector 66"/>
          <p:cNvCxnSpPr/>
          <p:nvPr/>
        </p:nvCxnSpPr>
        <p:spPr>
          <a:xfrm>
            <a:off x="1999952" y="4748212"/>
            <a:ext cx="162535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1999952" y="4510468"/>
            <a:ext cx="162535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69" name="Connector 68"/>
          <p:cNvCxnSpPr/>
          <p:nvPr/>
        </p:nvCxnSpPr>
        <p:spPr>
          <a:xfrm>
            <a:off x="3625304" y="4748212"/>
            <a:ext cx="128914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3625304" y="4510468"/>
            <a:ext cx="12891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71" name="Connector 70"/>
          <p:cNvCxnSpPr/>
          <p:nvPr/>
        </p:nvCxnSpPr>
        <p:spPr>
          <a:xfrm>
            <a:off x="4914453" y="4748212"/>
            <a:ext cx="230936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4914453" y="4510468"/>
            <a:ext cx="230936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73" name="Connector 72"/>
          <p:cNvCxnSpPr/>
          <p:nvPr/>
        </p:nvCxnSpPr>
        <p:spPr>
          <a:xfrm>
            <a:off x="548580" y="5058965"/>
            <a:ext cx="145137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548580" y="4821221"/>
            <a:ext cx="145137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75" name="Connector 74"/>
          <p:cNvCxnSpPr/>
          <p:nvPr/>
        </p:nvCxnSpPr>
        <p:spPr>
          <a:xfrm>
            <a:off x="1999952" y="5058965"/>
            <a:ext cx="162535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1999952" y="4821221"/>
            <a:ext cx="162535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77" name="Connector 76"/>
          <p:cNvCxnSpPr/>
          <p:nvPr/>
        </p:nvCxnSpPr>
        <p:spPr>
          <a:xfrm>
            <a:off x="3625304" y="5058965"/>
            <a:ext cx="128914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3625304" y="4821221"/>
            <a:ext cx="12891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79" name="Connector 78"/>
          <p:cNvCxnSpPr/>
          <p:nvPr/>
        </p:nvCxnSpPr>
        <p:spPr>
          <a:xfrm>
            <a:off x="4914453" y="5058965"/>
            <a:ext cx="230936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4914453" y="4821221"/>
            <a:ext cx="230936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81" name="Connector 80"/>
          <p:cNvCxnSpPr/>
          <p:nvPr/>
        </p:nvCxnSpPr>
        <p:spPr>
          <a:xfrm>
            <a:off x="548580" y="5369718"/>
            <a:ext cx="145137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548580" y="5131974"/>
            <a:ext cx="145137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83" name="Connector 82"/>
          <p:cNvCxnSpPr/>
          <p:nvPr/>
        </p:nvCxnSpPr>
        <p:spPr>
          <a:xfrm>
            <a:off x="1999952" y="5369718"/>
            <a:ext cx="162535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1999952" y="5131974"/>
            <a:ext cx="162535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85" name="Connector 84"/>
          <p:cNvCxnSpPr/>
          <p:nvPr/>
        </p:nvCxnSpPr>
        <p:spPr>
          <a:xfrm>
            <a:off x="3625304" y="5369718"/>
            <a:ext cx="128914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3625304" y="5131974"/>
            <a:ext cx="12891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87" name="Connector 86"/>
          <p:cNvCxnSpPr/>
          <p:nvPr/>
        </p:nvCxnSpPr>
        <p:spPr>
          <a:xfrm>
            <a:off x="4914453" y="5369718"/>
            <a:ext cx="230936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4914453" y="5131974"/>
            <a:ext cx="230936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530292" y="5473618"/>
            <a:ext cx="1643032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Baloo 2"/>
              </a:rPr>
              <a:t>What helps them succeed</a:t>
            </a:r>
          </a:p>
        </p:txBody>
      </p:sp>
      <p:cxnSp>
        <p:nvCxnSpPr>
          <p:cNvPr id="90" name="Connector 89"/>
          <p:cNvCxnSpPr/>
          <p:nvPr/>
        </p:nvCxnSpPr>
        <p:spPr>
          <a:xfrm>
            <a:off x="548580" y="6149726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548580" y="591198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92" name="Connector 91"/>
          <p:cNvCxnSpPr/>
          <p:nvPr/>
        </p:nvCxnSpPr>
        <p:spPr>
          <a:xfrm>
            <a:off x="548580" y="6636246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548580" y="639850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94" name="Connector 93"/>
          <p:cNvCxnSpPr/>
          <p:nvPr/>
        </p:nvCxnSpPr>
        <p:spPr>
          <a:xfrm>
            <a:off x="548580" y="7122765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548580" y="688502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96" name="Connector 95"/>
          <p:cNvCxnSpPr/>
          <p:nvPr/>
        </p:nvCxnSpPr>
        <p:spPr>
          <a:xfrm>
            <a:off x="548580" y="7609284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548580" y="737154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98" name="Connector 97"/>
          <p:cNvCxnSpPr/>
          <p:nvPr/>
        </p:nvCxnSpPr>
        <p:spPr>
          <a:xfrm>
            <a:off x="548580" y="8095803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48580" y="7858059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00" name="Connector 99"/>
          <p:cNvCxnSpPr/>
          <p:nvPr/>
        </p:nvCxnSpPr>
        <p:spPr>
          <a:xfrm>
            <a:off x="548580" y="8582322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548580" y="834457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02" name="Connector 101"/>
          <p:cNvCxnSpPr/>
          <p:nvPr/>
        </p:nvCxnSpPr>
        <p:spPr>
          <a:xfrm>
            <a:off x="548580" y="9068841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548580" y="883109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04" name="Connector 103"/>
          <p:cNvCxnSpPr/>
          <p:nvPr/>
        </p:nvCxnSpPr>
        <p:spPr>
          <a:xfrm>
            <a:off x="548580" y="9555360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548580" y="931761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