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141803" y="2415349"/>
            <a:ext cx="386369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Emergency information for the people helping this child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8955" y="2713601"/>
            <a:ext cx="6569243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32A54"/>
                </a:solidFill>
                <a:latin typeface="Plus Jakarta San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8175" y="3421576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Inter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85566" y="4386560"/>
            <a:ext cx="3001119" cy="2151757"/>
          </a:xfrm>
          <a:prstGeom prst="roundRect">
            <a:avLst>
              <a:gd name="adj" fmla="val 3541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630703" y="4625447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48991" y="488439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47546" y="4844522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Child ID page for first responders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48991" y="515094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47546" y="5111073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Emergency contacts in call order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48991" y="541749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47546" y="5377624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Medical information and allergies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48991" y="568404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847546" y="5644175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Communication and sensory profiles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48991" y="595059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47546" y="5910726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Safety and elopement plan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48991" y="621714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47546" y="6177278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Safe foods, school, and backup 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64821" y="6980949"/>
            <a:ext cx="17824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This binder belongs to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230314" y="7142112"/>
            <a:ext cx="27589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30314" y="6904368"/>
            <a:ext cx="27589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64821" y="7346025"/>
            <a:ext cx="119669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Last updated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644526" y="7507188"/>
            <a:ext cx="3344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44526" y="7269444"/>
            <a:ext cx="3344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48540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If I Am Not Available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The plan when the primary caregiver cannot be reached.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1596628"/>
          </a:xfrm>
          <a:prstGeom prst="roundRect">
            <a:avLst>
              <a:gd name="adj" fmla="val 477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90271"/>
            <a:ext cx="15134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My child can go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67" y="2069621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63228" y="2230784"/>
            <a:ext cx="602411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63228" y="1993040"/>
            <a:ext cx="6024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67" y="2434697"/>
            <a:ext cx="9143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Address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264146" y="2595860"/>
            <a:ext cx="582319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64146" y="2358116"/>
            <a:ext cx="582319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6767" y="2799772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Phone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29010" y="2960935"/>
            <a:ext cx="595833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29010" y="2723191"/>
            <a:ext cx="59583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3317099"/>
            <a:ext cx="9255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The plan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03294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79520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60682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3690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18070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9429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575458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5168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32846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0907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690235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66646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7106263"/>
            <a:ext cx="10678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Review log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7274438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Inter"/>
              </a:rPr>
              <a:t>An out-of-date binder is a risk. Review after any change to medications, school, or contacts.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7686079"/>
            <a:ext cx="3351312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7448335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1042" y="7509289"/>
            <a:ext cx="126709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Date reviewed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3899892" y="7686079"/>
            <a:ext cx="3323927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899892" y="7448335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32354" y="7509289"/>
            <a:ext cx="125920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What changed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7996832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7759088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899892" y="7996832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99892" y="7759088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307585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069841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899892" y="8307585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899892" y="8069841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8618339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8380595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899892" y="8618339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99892" y="8380595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929092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691348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899892" y="8929092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899892" y="8691348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39845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02101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3899892" y="9239845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899892" y="9002101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9550598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9312854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899892" y="9550598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899892" y="9312854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Plus Jakarta Sans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Fonts: this edition matches the PDF exactly using Plus Jakarta Sans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34671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Child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The page to hand a first responder. A recent photo beats every description; update it twice a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99994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Full name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213246" y="1840408"/>
            <a:ext cx="286598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3246" y="1602664"/>
            <a:ext cx="28659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044320"/>
            <a:ext cx="87835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Goes by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091654" y="2205483"/>
            <a:ext cx="29875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91654" y="1967739"/>
            <a:ext cx="29875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409396"/>
            <a:ext cx="11984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Date of birth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411783" y="2570559"/>
            <a:ext cx="266744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11783" y="2332815"/>
            <a:ext cx="266744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774471"/>
            <a:ext cx="81063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Height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023937" y="2935634"/>
            <a:ext cx="305529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23937" y="2697890"/>
            <a:ext cx="30552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292" y="3139547"/>
            <a:ext cx="8304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Weight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043731" y="3300710"/>
            <a:ext cx="303549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43731" y="3062966"/>
            <a:ext cx="303549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504622"/>
            <a:ext cx="66746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Hair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80764" y="3665785"/>
            <a:ext cx="319846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0764" y="3428041"/>
            <a:ext cx="319846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869697"/>
            <a:ext cx="6894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Eyes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902791" y="4030860"/>
            <a:ext cx="317643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2791" y="3793116"/>
            <a:ext cx="31764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4234773"/>
            <a:ext cx="9996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Diagnosis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212949" y="4395936"/>
            <a:ext cx="286628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2949" y="4158192"/>
            <a:ext cx="286628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4641074"/>
            <a:ext cx="13748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What helps fast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737473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499729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692056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454312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7646491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7408747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8600926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8363182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35214" y="1602283"/>
            <a:ext cx="2888605" cy="3244601"/>
          </a:xfrm>
          <a:prstGeom prst="roundRect">
            <a:avLst>
              <a:gd name="adj" fmla="val 234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446240" y="1713309"/>
            <a:ext cx="266655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352919" y="4596872"/>
            <a:ext cx="122809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Recent photo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335214" y="4973835"/>
            <a:ext cx="2888605" cy="4581525"/>
          </a:xfrm>
          <a:prstGeom prst="roundRect">
            <a:avLst>
              <a:gd name="adj" fmla="val 1663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4354264" y="4992885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437477" y="5022222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How to approach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37477" y="5298299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Inter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4455765" y="7504211"/>
            <a:ext cx="264750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55765" y="7266467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1076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Emergency Contacts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Call in the order listed. If the first number does not answer, keep going down the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683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64821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Call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67" y="2044172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63228" y="2205335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63228" y="1967591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2212" y="2044172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7183" y="2205335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7183" y="1967591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6767" y="2409247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Cell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025574" y="2570410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25574" y="2332666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82212" y="2409247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Alternate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684067" y="2570410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684067" y="2332666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2935337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6767" y="3123324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Call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767" y="3402675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Name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063228" y="3563838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63228" y="3326094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82212" y="3402675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Relationship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847183" y="3563838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47183" y="3326094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67" y="3767750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Cell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025574" y="3928913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025574" y="3691169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82212" y="3767750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Alternate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684067" y="3928913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684067" y="3691169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48580" y="4293840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6767" y="4481828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Call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6767" y="4761178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Name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063228" y="4922341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63228" y="4684597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82212" y="4761178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Relationship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847183" y="4922341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47183" y="4684597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6767" y="5126253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Cell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025574" y="5287416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25574" y="5049672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82212" y="5126253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Alternate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84067" y="5287416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84067" y="5049672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565234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66767" y="5840331"/>
            <a:ext cx="12967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Doctor / clinic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6767" y="6119681"/>
            <a:ext cx="8527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Doctor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202531" y="6280844"/>
            <a:ext cx="25693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02531" y="6043100"/>
            <a:ext cx="25693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82212" y="6119681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Phone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444454" y="6280844"/>
            <a:ext cx="26428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444454" y="6043100"/>
            <a:ext cx="26428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66767" y="6484756"/>
            <a:ext cx="14898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Clinic or hospital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839664" y="6645919"/>
            <a:ext cx="524768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39664" y="6408175"/>
            <a:ext cx="524767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292" y="7002083"/>
            <a:ext cx="19984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Other important contacts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548580" y="774680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8580" y="75090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48580" y="834970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48580" y="81119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89524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87147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99632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Medical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68356"/>
            <a:ext cx="16686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Current medications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889521"/>
            <a:ext cx="2683669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51777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42" y="1712731"/>
            <a:ext cx="10679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Medication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232249" y="1889521"/>
            <a:ext cx="139466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32249" y="1651777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64711" y="1712731"/>
            <a:ext cx="7039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Dose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26917" y="1889521"/>
            <a:ext cx="1470124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26917" y="1651777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59379" y="1712731"/>
            <a:ext cx="7252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When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097041" y="1889521"/>
            <a:ext cx="112677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97041" y="1651777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9504" y="1712731"/>
            <a:ext cx="6281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For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200275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1962531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232249" y="2200275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32249" y="1962531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626917" y="2200275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26917" y="1962531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097041" y="2200275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097041" y="1962531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511028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273284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3232249" y="2511028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232249" y="2273284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626917" y="2511028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26917" y="2273284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097041" y="2511028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97041" y="2273284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2821781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2584037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232249" y="2821781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232249" y="2584037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626917" y="2821781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26917" y="2584037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097041" y="2821781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097041" y="2584037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3132534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2894790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232249" y="3132534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32249" y="2894790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26917" y="3132534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26917" y="2894790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097041" y="3132534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097041" y="2894790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3443287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3205543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232249" y="3443287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232249" y="3205543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626917" y="3443287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26917" y="3205543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097041" y="3443287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097041" y="3205543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3754040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3516296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232249" y="3754040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232249" y="3516296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626917" y="3754040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917" y="3516296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6097041" y="3754040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097041" y="3516296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48580" y="3885753"/>
            <a:ext cx="6675239" cy="3707903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567630" y="3904803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50843" y="3934140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Allergies and reactions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69131" y="5032474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9131" y="479473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69131" y="5846117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69131" y="5608373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69131" y="6659612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69131" y="6421868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669131" y="7473106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69131" y="723536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0292" y="7797569"/>
            <a:ext cx="197849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Conditions to know about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54858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16191" y="801664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Seizures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492001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1759612" y="801664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Asthma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7991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2647521" y="801664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Heart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3150989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3418599" y="801664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GI issues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16585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4384196" y="801664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Sleep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890938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158549" y="801664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Other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48580" y="832380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66767" y="8511795"/>
            <a:ext cx="102881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Insurance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66767" y="8791146"/>
            <a:ext cx="9319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Company</a:t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281707" y="8952309"/>
            <a:ext cx="249019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281707" y="8714565"/>
            <a:ext cx="24901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982212" y="8791146"/>
            <a:ext cx="10030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Member ID</a:t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4668291" y="8952309"/>
            <a:ext cx="241905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4668291" y="8714565"/>
            <a:ext cx="241905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66767" y="9156221"/>
            <a:ext cx="125340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Policy holder</a:t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1603176" y="9317384"/>
            <a:ext cx="54841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603176" y="9079640"/>
            <a:ext cx="54841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3742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How this child communicates, and how to communicate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698301"/>
          </a:xfrm>
          <a:prstGeom prst="roundRect">
            <a:avLst>
              <a:gd name="adj" fmla="val 1091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90271"/>
            <a:ext cx="14291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Communicates by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055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2666" y="2009346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Speaking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665089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932699" y="2009346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AAC device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73263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40874" y="2009346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Sign language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23121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90732" y="2009346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Gestures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86337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53948" y="2009346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Pictures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03862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71473" y="2009346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Inter"/>
              </a:rPr>
              <a:t>Other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418772"/>
            <a:ext cx="260237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Best ways to communicate with them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99233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75459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42393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1861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85554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6177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28714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04939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71874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8100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4836931"/>
            <a:ext cx="2118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Words and phrases they use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541049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517275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584224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560450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627384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603610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70545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4677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13705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689930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0292" y="7255240"/>
            <a:ext cx="249924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What makes communication harder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3670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69896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47635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23861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0158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7781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059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Sensory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Sensory needs drive behavior under stress. What overwhelms, and what brings them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3209627" cy="5975895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04546"/>
            <a:ext cx="133406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Can overwhelm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85055" y="264943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055" y="241169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85055" y="345251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055" y="321477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85055" y="425544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055" y="401769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505837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482062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586129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562355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85055" y="6664225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055" y="642648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4192" y="1602283"/>
            <a:ext cx="3209627" cy="5975895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32379" y="1704546"/>
            <a:ext cx="13955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Helps them calm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150667" y="264943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50667" y="241169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50667" y="345251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50667" y="321477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50667" y="425544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50667" y="401769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50667" y="505837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50667" y="482062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50667" y="586129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50667" y="562355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50667" y="6664225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50667" y="642648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292" y="7782091"/>
            <a:ext cx="13610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Tools that help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Inter"/>
              </a:rPr>
              <a:t>Headphones, a chew, a weighted item, a fidget: name what works and where it is kept.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8711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Safety and Elopement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Many autistic children leave safe places when overwhelmed. This page is the plan.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68070"/>
            <a:ext cx="17963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May leave or hide when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48580" y="217884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580" y="194109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580" y="264780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580" y="24100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31167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28790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58571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33479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405467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81692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4172860"/>
            <a:ext cx="15604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Likely places to go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7837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45460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25273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50149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72169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548395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619065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95291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Drawn to water?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Inter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If they are missing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51332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3946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Search water first if drawn to it, then favorite places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6632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4768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Do not chase or shout; approach calmly from the front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5888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64024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Call 911 and say the child is autistic and may not respond to their name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801981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Safe Foods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Food is safety and comfort here, not preference. Offer from the safe list; never force the refused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49623"/>
            <a:ext cx="3209627" cy="5828555"/>
          </a:xfrm>
          <a:prstGeom prst="roundRect">
            <a:avLst>
              <a:gd name="adj" fmla="val 130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851886"/>
            <a:ext cx="10803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Safe foods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85055" y="260196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055" y="236421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85055" y="321022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055" y="297247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85055" y="381833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055" y="358059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442659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418885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5034706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479696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85055" y="564281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055" y="540507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85055" y="625093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055" y="601318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85055" y="6859041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5055" y="662129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014192" y="1749623"/>
            <a:ext cx="3209627" cy="5828555"/>
          </a:xfrm>
          <a:prstGeom prst="roundRect">
            <a:avLst>
              <a:gd name="adj" fmla="val 130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32379" y="1851886"/>
            <a:ext cx="11088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B3261E"/>
                </a:solidFill>
                <a:latin typeface="Archivo"/>
              </a:rPr>
              <a:t>Will refuse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50667" y="260196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50667" y="236421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50667" y="321022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50667" y="297247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50667" y="381833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50667" y="358059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50667" y="442659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50667" y="418885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50667" y="5034706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50667" y="479696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150667" y="564281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50667" y="540507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150667" y="625093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50667" y="601318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50667" y="6859041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50667" y="662129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0292" y="7782091"/>
            <a:ext cx="126173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Feeding notes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Inter"/>
              </a:rPr>
              <a:t>Utensils, textures, how they drink, help needed.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10779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School and Therapies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41684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6767" y="1604831"/>
            <a:ext cx="8482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School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67" y="1884181"/>
            <a:ext cx="8482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198066" y="2045344"/>
            <a:ext cx="257383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98066" y="1807600"/>
            <a:ext cx="25738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2212" y="1884181"/>
            <a:ext cx="9090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Teacher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574232" y="2045344"/>
            <a:ext cx="25131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4232" y="1807600"/>
            <a:ext cx="25131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2249257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Phone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129010" y="2410420"/>
            <a:ext cx="26428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29010" y="2172676"/>
            <a:ext cx="26428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2249257"/>
            <a:ext cx="733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Email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399061" y="2410420"/>
            <a:ext cx="268828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99061" y="2172676"/>
            <a:ext cx="268828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2852308"/>
            <a:ext cx="18146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Therapies and services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273474"/>
            <a:ext cx="148991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035730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042" y="3096684"/>
            <a:ext cx="8703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Service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038498" y="3273474"/>
            <a:ext cx="1711524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38498" y="3035730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70961" y="3096684"/>
            <a:ext cx="9536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Provider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750022" y="3273474"/>
            <a:ext cx="1247775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50022" y="3035730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82484" y="3096684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Phone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997797" y="3273474"/>
            <a:ext cx="2226022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97797" y="3035730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30259" y="3096684"/>
            <a:ext cx="11469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Day and time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3584227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346483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038498" y="3584227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038498" y="3346483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750022" y="3584227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750022" y="3346483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997797" y="3584227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997797" y="3346483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3894980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3657236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2038498" y="3894980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038498" y="3657236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750022" y="3894980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750022" y="3657236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997797" y="3894980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97797" y="3657236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4205733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3967989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2038498" y="4205733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038498" y="3967989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750022" y="4205733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750022" y="3967989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997797" y="4205733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997797" y="3967989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4516487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4278743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2038498" y="4516487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038498" y="4278743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750022" y="4516487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750022" y="4278743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997797" y="4516487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997797" y="4278743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4827240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4589496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2038498" y="4827240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038498" y="4589496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3750022" y="4827240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750022" y="4589496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4997797" y="4827240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997797" y="4589496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548580" y="5137993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48580" y="4900249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2038498" y="5137993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038498" y="4900249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3750022" y="5137993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750022" y="4900249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4997797" y="5137993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997797" y="4900249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548580" y="5448746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48580" y="5211002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2038498" y="5448746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038498" y="5211002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3750022" y="5448746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750022" y="5211002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4997797" y="5448746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997797" y="5211002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30292" y="5571696"/>
            <a:ext cx="19350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What helps them succeed</a:t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48580" y="619378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48580" y="59560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48580" y="667404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48580" y="643630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48580" y="715416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48580" y="691642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6" name="Connector 95"/>
          <p:cNvCxnSpPr/>
          <p:nvPr/>
        </p:nvCxnSpPr>
        <p:spPr>
          <a:xfrm>
            <a:off x="548580" y="763443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48580" y="73966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48580" y="811455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48580" y="7876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48580" y="859482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48580" y="83570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548580" y="907509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48580" y="8837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