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</p:sldIdLst>
  <p:sldSz cx="7772400" cy="100584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2141803" y="2415349"/>
            <a:ext cx="3863697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699" b="1" i="0">
                <a:solidFill>
                  <a:srgbClr val="FF5E5B"/>
                </a:solidFill>
                <a:latin typeface="Trebuchet MS"/>
              </a:rPr>
              <a:t>Emergency information for the people helping this child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8955" y="2713601"/>
            <a:ext cx="6569243" cy="559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3200" b="1" i="0">
                <a:solidFill>
                  <a:srgbClr val="232A54"/>
                </a:solidFill>
                <a:latin typeface="Trebuchet MS"/>
              </a:rPr>
              <a:t>Autism Emergency Binder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688175" y="3421576"/>
            <a:ext cx="4770804" cy="6168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050" b="0" i="0">
                <a:solidFill>
                  <a:srgbClr val="7B80A3"/>
                </a:solidFill>
                <a:latin typeface="Calibri"/>
              </a:rPr>
              <a:t>Everything a caregiver, sitter, teacher, or first responder needs in one binder: who to call, what helps, and what to do in the moments that matter.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385566" y="4386560"/>
            <a:ext cx="3001119" cy="2151757"/>
          </a:xfrm>
          <a:prstGeom prst="roundRect">
            <a:avLst>
              <a:gd name="adj" fmla="val 3541"/>
            </a:avLst>
          </a:prstGeom>
          <a:solidFill>
            <a:srgbClr val="E7EAF6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2630703" y="4625447"/>
            <a:ext cx="769113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1B2A5E"/>
                </a:solidFill>
                <a:latin typeface="Trebuchet MS"/>
              </a:rPr>
              <a:t>Inside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648991" y="4884390"/>
            <a:ext cx="127992" cy="127992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847546" y="4844522"/>
            <a:ext cx="2446704" cy="2072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99" b="1" i="0">
                <a:solidFill>
                  <a:srgbClr val="232A54"/>
                </a:solidFill>
                <a:latin typeface="Calibri"/>
              </a:rPr>
              <a:t>Child ID page for first responders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2648991" y="5150941"/>
            <a:ext cx="127992" cy="127992"/>
          </a:xfrm>
          <a:prstGeom prst="roundRect">
            <a:avLst>
              <a:gd name="adj" fmla="val 15000"/>
            </a:avLst>
          </a:prstGeom>
          <a:solidFill>
            <a:srgbClr val="FF5E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2847546" y="5111073"/>
            <a:ext cx="2421850" cy="2072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99" b="1" i="0">
                <a:solidFill>
                  <a:srgbClr val="232A54"/>
                </a:solidFill>
                <a:latin typeface="Calibri"/>
              </a:rPr>
              <a:t>Emergency contacts in call order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2648991" y="5417492"/>
            <a:ext cx="127992" cy="127992"/>
          </a:xfrm>
          <a:prstGeom prst="roundRect">
            <a:avLst>
              <a:gd name="adj" fmla="val 15000"/>
            </a:avLst>
          </a:prstGeom>
          <a:solidFill>
            <a:srgbClr val="F2B3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2847546" y="5377624"/>
            <a:ext cx="2449234" cy="2072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99" b="1" i="0">
                <a:solidFill>
                  <a:srgbClr val="232A54"/>
                </a:solidFill>
                <a:latin typeface="Calibri"/>
              </a:rPr>
              <a:t>Medical information and allergies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2648991" y="5684043"/>
            <a:ext cx="127992" cy="127992"/>
          </a:xfrm>
          <a:prstGeom prst="roundRect">
            <a:avLst>
              <a:gd name="adj" fmla="val 15000"/>
            </a:avLst>
          </a:prstGeom>
          <a:solidFill>
            <a:srgbClr val="7C6BD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2847546" y="5644175"/>
            <a:ext cx="2668905" cy="2072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99" b="1" i="0">
                <a:solidFill>
                  <a:srgbClr val="232A54"/>
                </a:solidFill>
                <a:latin typeface="Calibri"/>
              </a:rPr>
              <a:t>Communication and sensory profiles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2648991" y="5950594"/>
            <a:ext cx="127992" cy="127992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2847546" y="5910726"/>
            <a:ext cx="2051417" cy="2072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99" b="1" i="0">
                <a:solidFill>
                  <a:srgbClr val="232A54"/>
                </a:solidFill>
                <a:latin typeface="Calibri"/>
              </a:rPr>
              <a:t>Safety and elopement plan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2648991" y="6217146"/>
            <a:ext cx="127992" cy="127992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2847546" y="6177278"/>
            <a:ext cx="2640627" cy="2072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99" b="1" i="0">
                <a:solidFill>
                  <a:srgbClr val="232A54"/>
                </a:solidFill>
                <a:latin typeface="Calibri"/>
              </a:rPr>
              <a:t>Safe foods, school, and backup care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764821" y="6980949"/>
            <a:ext cx="1782484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19B3A6"/>
                </a:solidFill>
                <a:latin typeface="Trebuchet MS"/>
              </a:rPr>
              <a:t>This binder belongs to</a:t>
            </a:r>
          </a:p>
        </p:txBody>
      </p:sp>
      <p:cxnSp>
        <p:nvCxnSpPr>
          <p:cNvPr id="21" name="Connector 20"/>
          <p:cNvCxnSpPr/>
          <p:nvPr/>
        </p:nvCxnSpPr>
        <p:spPr>
          <a:xfrm>
            <a:off x="3230314" y="7142112"/>
            <a:ext cx="2758976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3230314" y="6904368"/>
            <a:ext cx="2758975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764821" y="7346025"/>
            <a:ext cx="1196697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2B33D"/>
                </a:solidFill>
                <a:latin typeface="Trebuchet MS"/>
              </a:rPr>
              <a:t>Last updated</a:t>
            </a:r>
          </a:p>
        </p:txBody>
      </p:sp>
      <p:cxnSp>
        <p:nvCxnSpPr>
          <p:cNvPr id="24" name="Connector 23"/>
          <p:cNvCxnSpPr/>
          <p:nvPr/>
        </p:nvCxnSpPr>
        <p:spPr>
          <a:xfrm>
            <a:off x="2644526" y="7507188"/>
            <a:ext cx="3344764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2644526" y="7269444"/>
            <a:ext cx="334476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21672" y="9604640"/>
            <a:ext cx="3593871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Trebuchet MS"/>
              </a:rPr>
              <a:t>spectrumunlocked.com/blog/free-emergency-binder-printables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548580" y="502890"/>
            <a:ext cx="6675239" cy="946993"/>
          </a:xfrm>
          <a:prstGeom prst="roundRect">
            <a:avLst>
              <a:gd name="adj" fmla="val 10058"/>
            </a:avLst>
          </a:prstGeom>
          <a:solidFill>
            <a:srgbClr val="1B2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2692" y="681353"/>
            <a:ext cx="1925359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FFFFF"/>
                </a:solidFill>
                <a:latin typeface="Trebuchet MS"/>
              </a:rPr>
              <a:t>Autism Emergency Binder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2692" y="859053"/>
            <a:ext cx="2848540" cy="3120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599" b="1" i="0">
                <a:solidFill>
                  <a:srgbClr val="FFFFFF"/>
                </a:solidFill>
                <a:latin typeface="Trebuchet MS"/>
              </a:rPr>
              <a:t>If I Am Not Available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2692" y="1192279"/>
            <a:ext cx="3137118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FFFFFF"/>
                </a:solidFill>
                <a:latin typeface="Calibri"/>
              </a:rPr>
              <a:t>The plan when the primary caregiver cannot be reached.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580" y="1602283"/>
            <a:ext cx="6675239" cy="1596628"/>
          </a:xfrm>
          <a:prstGeom prst="roundRect">
            <a:avLst>
              <a:gd name="adj" fmla="val 4772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66767" y="1790271"/>
            <a:ext cx="1513403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19B3A6"/>
                </a:solidFill>
                <a:latin typeface="Trebuchet MS"/>
              </a:rPr>
              <a:t>My child can go to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66767" y="2069621"/>
            <a:ext cx="713452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7B80A3"/>
                </a:solidFill>
                <a:latin typeface="Trebuchet MS"/>
              </a:rPr>
              <a:t>Name</a:t>
            </a:r>
          </a:p>
        </p:txBody>
      </p:sp>
      <p:cxnSp>
        <p:nvCxnSpPr>
          <p:cNvPr id="10" name="Connector 9"/>
          <p:cNvCxnSpPr/>
          <p:nvPr/>
        </p:nvCxnSpPr>
        <p:spPr>
          <a:xfrm>
            <a:off x="1063228" y="2230784"/>
            <a:ext cx="6024116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063228" y="1993040"/>
            <a:ext cx="602411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66767" y="2434697"/>
            <a:ext cx="914370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7B80A3"/>
                </a:solidFill>
                <a:latin typeface="Trebuchet MS"/>
              </a:rPr>
              <a:t>Address</a:t>
            </a:r>
          </a:p>
        </p:txBody>
      </p:sp>
      <p:cxnSp>
        <p:nvCxnSpPr>
          <p:cNvPr id="13" name="Connector 12"/>
          <p:cNvCxnSpPr/>
          <p:nvPr/>
        </p:nvCxnSpPr>
        <p:spPr>
          <a:xfrm>
            <a:off x="1264146" y="2595860"/>
            <a:ext cx="5823198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264146" y="2358116"/>
            <a:ext cx="582319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6767" y="2799772"/>
            <a:ext cx="779234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7B80A3"/>
                </a:solidFill>
                <a:latin typeface="Trebuchet MS"/>
              </a:rPr>
              <a:t>Phone</a:t>
            </a:r>
          </a:p>
        </p:txBody>
      </p:sp>
      <p:cxnSp>
        <p:nvCxnSpPr>
          <p:cNvPr id="16" name="Connector 15"/>
          <p:cNvCxnSpPr/>
          <p:nvPr/>
        </p:nvCxnSpPr>
        <p:spPr>
          <a:xfrm>
            <a:off x="1129010" y="2960935"/>
            <a:ext cx="5958334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1129010" y="2723191"/>
            <a:ext cx="595833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30292" y="3317099"/>
            <a:ext cx="925532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F5E5B"/>
                </a:solidFill>
                <a:latin typeface="Trebuchet MS"/>
              </a:rPr>
              <a:t>The plan</a:t>
            </a:r>
          </a:p>
        </p:txBody>
      </p:sp>
      <p:cxnSp>
        <p:nvCxnSpPr>
          <p:cNvPr id="19" name="Connector 18"/>
          <p:cNvCxnSpPr/>
          <p:nvPr/>
        </p:nvCxnSpPr>
        <p:spPr>
          <a:xfrm>
            <a:off x="548580" y="4032944"/>
            <a:ext cx="667523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548580" y="3795200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21" name="Connector 20"/>
          <p:cNvCxnSpPr/>
          <p:nvPr/>
        </p:nvCxnSpPr>
        <p:spPr>
          <a:xfrm>
            <a:off x="548580" y="4606825"/>
            <a:ext cx="667523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548580" y="4369081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23" name="Connector 22"/>
          <p:cNvCxnSpPr/>
          <p:nvPr/>
        </p:nvCxnSpPr>
        <p:spPr>
          <a:xfrm>
            <a:off x="548580" y="5180707"/>
            <a:ext cx="667523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548580" y="4942963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25" name="Connector 24"/>
          <p:cNvCxnSpPr/>
          <p:nvPr/>
        </p:nvCxnSpPr>
        <p:spPr>
          <a:xfrm>
            <a:off x="548580" y="5754588"/>
            <a:ext cx="667523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548580" y="5516844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27" name="Connector 26"/>
          <p:cNvCxnSpPr/>
          <p:nvPr/>
        </p:nvCxnSpPr>
        <p:spPr>
          <a:xfrm>
            <a:off x="548580" y="6328469"/>
            <a:ext cx="667523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548580" y="6090725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29" name="Connector 28"/>
          <p:cNvCxnSpPr/>
          <p:nvPr/>
        </p:nvCxnSpPr>
        <p:spPr>
          <a:xfrm>
            <a:off x="548580" y="6902350"/>
            <a:ext cx="667523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548580" y="6664606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30292" y="7106263"/>
            <a:ext cx="1067812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2B33D"/>
                </a:solidFill>
                <a:latin typeface="Trebuchet MS"/>
              </a:rPr>
              <a:t>Review log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530292" y="7274438"/>
            <a:ext cx="4551431" cy="1691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0" i="0">
                <a:solidFill>
                  <a:srgbClr val="7B80A3"/>
                </a:solidFill>
                <a:latin typeface="Calibri"/>
              </a:rPr>
              <a:t>An out-of-date binder is a risk. Review after any change to medications, school, or contacts.</a:t>
            </a:r>
          </a:p>
        </p:txBody>
      </p:sp>
      <p:cxnSp>
        <p:nvCxnSpPr>
          <p:cNvPr id="33" name="Connector 32"/>
          <p:cNvCxnSpPr/>
          <p:nvPr/>
        </p:nvCxnSpPr>
        <p:spPr>
          <a:xfrm>
            <a:off x="548580" y="7686079"/>
            <a:ext cx="3351312" cy="0"/>
          </a:xfrm>
          <a:prstGeom prst="line">
            <a:avLst/>
          </a:prstGeom>
          <a:ln w="19050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548580" y="7448335"/>
            <a:ext cx="335131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81042" y="7509289"/>
            <a:ext cx="1267092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19B3A6"/>
                </a:solidFill>
                <a:latin typeface="Trebuchet MS"/>
              </a:rPr>
              <a:t>Date reviewed</a:t>
            </a:r>
          </a:p>
        </p:txBody>
      </p:sp>
      <p:cxnSp>
        <p:nvCxnSpPr>
          <p:cNvPr id="36" name="Connector 35"/>
          <p:cNvCxnSpPr/>
          <p:nvPr/>
        </p:nvCxnSpPr>
        <p:spPr>
          <a:xfrm>
            <a:off x="3899892" y="7686079"/>
            <a:ext cx="3323927" cy="0"/>
          </a:xfrm>
          <a:prstGeom prst="line">
            <a:avLst/>
          </a:prstGeom>
          <a:ln w="19050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3899892" y="7448335"/>
            <a:ext cx="332392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932354" y="7509289"/>
            <a:ext cx="1259205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F5E5B"/>
                </a:solidFill>
                <a:latin typeface="Trebuchet MS"/>
              </a:rPr>
              <a:t>What changed</a:t>
            </a:r>
          </a:p>
        </p:txBody>
      </p:sp>
      <p:cxnSp>
        <p:nvCxnSpPr>
          <p:cNvPr id="39" name="Connector 38"/>
          <p:cNvCxnSpPr/>
          <p:nvPr/>
        </p:nvCxnSpPr>
        <p:spPr>
          <a:xfrm>
            <a:off x="548580" y="7996832"/>
            <a:ext cx="3351312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548580" y="7759088"/>
            <a:ext cx="335131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41" name="Connector 40"/>
          <p:cNvCxnSpPr/>
          <p:nvPr/>
        </p:nvCxnSpPr>
        <p:spPr>
          <a:xfrm>
            <a:off x="3899892" y="7996832"/>
            <a:ext cx="3323927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3899892" y="7759088"/>
            <a:ext cx="332392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43" name="Connector 42"/>
          <p:cNvCxnSpPr/>
          <p:nvPr/>
        </p:nvCxnSpPr>
        <p:spPr>
          <a:xfrm>
            <a:off x="548580" y="8307585"/>
            <a:ext cx="3351312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548580" y="8069841"/>
            <a:ext cx="335131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45" name="Connector 44"/>
          <p:cNvCxnSpPr/>
          <p:nvPr/>
        </p:nvCxnSpPr>
        <p:spPr>
          <a:xfrm>
            <a:off x="3899892" y="8307585"/>
            <a:ext cx="3323927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3899892" y="8069841"/>
            <a:ext cx="332392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47" name="Connector 46"/>
          <p:cNvCxnSpPr/>
          <p:nvPr/>
        </p:nvCxnSpPr>
        <p:spPr>
          <a:xfrm>
            <a:off x="548580" y="8618339"/>
            <a:ext cx="3351312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548580" y="8380595"/>
            <a:ext cx="335131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49" name="Connector 48"/>
          <p:cNvCxnSpPr/>
          <p:nvPr/>
        </p:nvCxnSpPr>
        <p:spPr>
          <a:xfrm>
            <a:off x="3899892" y="8618339"/>
            <a:ext cx="3323927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3899892" y="8380595"/>
            <a:ext cx="332392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51" name="Connector 50"/>
          <p:cNvCxnSpPr/>
          <p:nvPr/>
        </p:nvCxnSpPr>
        <p:spPr>
          <a:xfrm>
            <a:off x="548580" y="8929092"/>
            <a:ext cx="3351312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548580" y="8691348"/>
            <a:ext cx="335131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53" name="Connector 52"/>
          <p:cNvCxnSpPr/>
          <p:nvPr/>
        </p:nvCxnSpPr>
        <p:spPr>
          <a:xfrm>
            <a:off x="3899892" y="8929092"/>
            <a:ext cx="3323927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3899892" y="8691348"/>
            <a:ext cx="332392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55" name="Connector 54"/>
          <p:cNvCxnSpPr/>
          <p:nvPr/>
        </p:nvCxnSpPr>
        <p:spPr>
          <a:xfrm>
            <a:off x="548580" y="9239845"/>
            <a:ext cx="3351312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548580" y="9002101"/>
            <a:ext cx="335131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57" name="Connector 56"/>
          <p:cNvCxnSpPr/>
          <p:nvPr/>
        </p:nvCxnSpPr>
        <p:spPr>
          <a:xfrm>
            <a:off x="3899892" y="9239845"/>
            <a:ext cx="3323927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>
            <a:off x="3899892" y="9002101"/>
            <a:ext cx="332392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59" name="Connector 58"/>
          <p:cNvCxnSpPr/>
          <p:nvPr/>
        </p:nvCxnSpPr>
        <p:spPr>
          <a:xfrm>
            <a:off x="548580" y="9550598"/>
            <a:ext cx="3351312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0" name="TextBox 59"/>
          <p:cNvSpPr txBox="1"/>
          <p:nvPr/>
        </p:nvSpPr>
        <p:spPr>
          <a:xfrm>
            <a:off x="548580" y="9312854"/>
            <a:ext cx="335131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61" name="Connector 60"/>
          <p:cNvCxnSpPr/>
          <p:nvPr/>
        </p:nvCxnSpPr>
        <p:spPr>
          <a:xfrm>
            <a:off x="3899892" y="9550598"/>
            <a:ext cx="3323927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2" name="TextBox 61"/>
          <p:cNvSpPr txBox="1"/>
          <p:nvPr/>
        </p:nvSpPr>
        <p:spPr>
          <a:xfrm>
            <a:off x="3899892" y="9312854"/>
            <a:ext cx="332392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621672" y="9604640"/>
            <a:ext cx="3593871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Trebuchet MS"/>
              </a:rPr>
              <a:t>spectrumunlocked.com/blog/free-emergency-binder-printables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6126480" cy="8229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400">
                <a:solidFill>
                  <a:srgbClr val="232A54"/>
                </a:solidFill>
                <a:latin typeface="Trebuchet MS"/>
              </a:defRPr>
            </a:pPr>
            <a:r>
              <a:t>Free from Spectrum Unlocked · spectrumunlocked.com/blog/free-emergency-binder-printables</a:t>
            </a:r>
          </a:p>
          <a:p>
            <a:pPr>
              <a:defRPr sz="1200">
                <a:solidFill>
                  <a:srgbClr val="232A54"/>
                </a:solidFill>
                <a:latin typeface="Trebuchet MS"/>
              </a:defRPr>
            </a:pPr>
            <a:r>
              <a:t>Everything on these slides is a real PowerPoint object: click any text to edit it, or click a line and type into the box sitting on it.</a:t>
            </a:r>
          </a:p>
          <a:p>
            <a:pPr>
              <a:defRPr sz="1200">
                <a:solidFill>
                  <a:srgbClr val="232A54"/>
                </a:solidFill>
                <a:latin typeface="Trebuchet MS"/>
              </a:defRPr>
            </a:pPr>
            <a:r>
              <a:t>Fonts: this deck uses Trebuchet MS and Calibri, which come with PowerPoint, so it looks right on any computer with no font installs.</a:t>
            </a:r>
          </a:p>
          <a:p>
            <a:pPr>
              <a:defRPr sz="1200">
                <a:solidFill>
                  <a:srgbClr val="232A54"/>
                </a:solidFill>
                <a:latin typeface="Trebuchet MS"/>
              </a:defRPr>
            </a:pPr>
            <a:r>
              <a:t>Terms: free for home and classroom use. Not for resale.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548580" y="502890"/>
            <a:ext cx="6675239" cy="946993"/>
          </a:xfrm>
          <a:prstGeom prst="roundRect">
            <a:avLst>
              <a:gd name="adj" fmla="val 10058"/>
            </a:avLst>
          </a:prstGeom>
          <a:solidFill>
            <a:srgbClr val="1B2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2692" y="681353"/>
            <a:ext cx="1925359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FFFFF"/>
                </a:solidFill>
                <a:latin typeface="Trebuchet MS"/>
              </a:rPr>
              <a:t>Autism Emergency Binder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2692" y="859053"/>
            <a:ext cx="1346715" cy="3120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599" b="1" i="0">
                <a:solidFill>
                  <a:srgbClr val="FFFFFF"/>
                </a:solidFill>
                <a:latin typeface="Trebuchet MS"/>
              </a:rPr>
              <a:t>Child ID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2692" y="1192279"/>
            <a:ext cx="5109686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FFFFFF"/>
                </a:solidFill>
                <a:latin typeface="Calibri"/>
              </a:rPr>
              <a:t>The page to hand a first responder. A recent photo beats every description; update it twice a year.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0292" y="1679245"/>
            <a:ext cx="999946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19B3A6"/>
                </a:solidFill>
                <a:latin typeface="Trebuchet MS"/>
              </a:rPr>
              <a:t>Full name</a:t>
            </a:r>
          </a:p>
        </p:txBody>
      </p:sp>
      <p:cxnSp>
        <p:nvCxnSpPr>
          <p:cNvPr id="8" name="Connector 7"/>
          <p:cNvCxnSpPr/>
          <p:nvPr/>
        </p:nvCxnSpPr>
        <p:spPr>
          <a:xfrm>
            <a:off x="1213246" y="1840408"/>
            <a:ext cx="2865984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213246" y="1602664"/>
            <a:ext cx="286598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30292" y="2044320"/>
            <a:ext cx="878353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F5E5B"/>
                </a:solidFill>
                <a:latin typeface="Trebuchet MS"/>
              </a:rPr>
              <a:t>Goes by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1091654" y="2205483"/>
            <a:ext cx="2987576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1091654" y="1967739"/>
            <a:ext cx="2987575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30292" y="2409396"/>
            <a:ext cx="1198483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2B33D"/>
                </a:solidFill>
                <a:latin typeface="Trebuchet MS"/>
              </a:rPr>
              <a:t>Date of birth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1411783" y="2570559"/>
            <a:ext cx="2667447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1411783" y="2332815"/>
            <a:ext cx="266744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30292" y="2774471"/>
            <a:ext cx="810637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7C6BD9"/>
                </a:solidFill>
                <a:latin typeface="Trebuchet MS"/>
              </a:rPr>
              <a:t>Height</a:t>
            </a:r>
          </a:p>
        </p:txBody>
      </p:sp>
      <p:cxnSp>
        <p:nvCxnSpPr>
          <p:cNvPr id="17" name="Connector 16"/>
          <p:cNvCxnSpPr/>
          <p:nvPr/>
        </p:nvCxnSpPr>
        <p:spPr>
          <a:xfrm>
            <a:off x="1023937" y="2935634"/>
            <a:ext cx="3055293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1023937" y="2697890"/>
            <a:ext cx="305529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30292" y="3139547"/>
            <a:ext cx="830431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19B3A6"/>
                </a:solidFill>
                <a:latin typeface="Trebuchet MS"/>
              </a:rPr>
              <a:t>Weight</a:t>
            </a:r>
          </a:p>
        </p:txBody>
      </p:sp>
      <p:cxnSp>
        <p:nvCxnSpPr>
          <p:cNvPr id="20" name="Connector 19"/>
          <p:cNvCxnSpPr/>
          <p:nvPr/>
        </p:nvCxnSpPr>
        <p:spPr>
          <a:xfrm>
            <a:off x="1043731" y="3300710"/>
            <a:ext cx="303549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1043731" y="3062966"/>
            <a:ext cx="303549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30292" y="3504622"/>
            <a:ext cx="667464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19B3A6"/>
                </a:solidFill>
                <a:latin typeface="Trebuchet MS"/>
              </a:rPr>
              <a:t>Hair</a:t>
            </a:r>
          </a:p>
        </p:txBody>
      </p:sp>
      <p:cxnSp>
        <p:nvCxnSpPr>
          <p:cNvPr id="23" name="Connector 22"/>
          <p:cNvCxnSpPr/>
          <p:nvPr/>
        </p:nvCxnSpPr>
        <p:spPr>
          <a:xfrm>
            <a:off x="880764" y="3665785"/>
            <a:ext cx="3198466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880764" y="3428041"/>
            <a:ext cx="3198465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30292" y="3869697"/>
            <a:ext cx="689490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F5E5B"/>
                </a:solidFill>
                <a:latin typeface="Trebuchet MS"/>
              </a:rPr>
              <a:t>Eyes</a:t>
            </a:r>
          </a:p>
        </p:txBody>
      </p:sp>
      <p:cxnSp>
        <p:nvCxnSpPr>
          <p:cNvPr id="26" name="Connector 25"/>
          <p:cNvCxnSpPr/>
          <p:nvPr/>
        </p:nvCxnSpPr>
        <p:spPr>
          <a:xfrm>
            <a:off x="902791" y="4030860"/>
            <a:ext cx="317643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902791" y="3793116"/>
            <a:ext cx="317643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30292" y="4234773"/>
            <a:ext cx="999648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2B33D"/>
                </a:solidFill>
                <a:latin typeface="Trebuchet MS"/>
              </a:rPr>
              <a:t>Diagnosis</a:t>
            </a:r>
          </a:p>
        </p:txBody>
      </p:sp>
      <p:cxnSp>
        <p:nvCxnSpPr>
          <p:cNvPr id="29" name="Connector 28"/>
          <p:cNvCxnSpPr/>
          <p:nvPr/>
        </p:nvCxnSpPr>
        <p:spPr>
          <a:xfrm>
            <a:off x="1212949" y="4395936"/>
            <a:ext cx="2866281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1212949" y="4158192"/>
            <a:ext cx="286628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30292" y="4641074"/>
            <a:ext cx="1374844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F5E5B"/>
                </a:solidFill>
                <a:latin typeface="Trebuchet MS"/>
              </a:rPr>
              <a:t>What helps fast</a:t>
            </a:r>
          </a:p>
        </p:txBody>
      </p:sp>
      <p:cxnSp>
        <p:nvCxnSpPr>
          <p:cNvPr id="32" name="Connector 31"/>
          <p:cNvCxnSpPr/>
          <p:nvPr/>
        </p:nvCxnSpPr>
        <p:spPr>
          <a:xfrm>
            <a:off x="548580" y="5737473"/>
            <a:ext cx="3530650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548580" y="5499729"/>
            <a:ext cx="353064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34" name="Connector 33"/>
          <p:cNvCxnSpPr/>
          <p:nvPr/>
        </p:nvCxnSpPr>
        <p:spPr>
          <a:xfrm>
            <a:off x="548580" y="6692056"/>
            <a:ext cx="3530650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548580" y="6454312"/>
            <a:ext cx="353064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36" name="Connector 35"/>
          <p:cNvCxnSpPr/>
          <p:nvPr/>
        </p:nvCxnSpPr>
        <p:spPr>
          <a:xfrm>
            <a:off x="548580" y="7646491"/>
            <a:ext cx="3530650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548580" y="7408747"/>
            <a:ext cx="353064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38" name="Connector 37"/>
          <p:cNvCxnSpPr/>
          <p:nvPr/>
        </p:nvCxnSpPr>
        <p:spPr>
          <a:xfrm>
            <a:off x="548580" y="8600926"/>
            <a:ext cx="3530650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548580" y="8363182"/>
            <a:ext cx="353064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40" name="Connector 39"/>
          <p:cNvCxnSpPr/>
          <p:nvPr/>
        </p:nvCxnSpPr>
        <p:spPr>
          <a:xfrm>
            <a:off x="548580" y="9555360"/>
            <a:ext cx="3530650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548580" y="9317616"/>
            <a:ext cx="353064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42" name="Rounded Rectangle 41"/>
          <p:cNvSpPr/>
          <p:nvPr/>
        </p:nvSpPr>
        <p:spPr>
          <a:xfrm>
            <a:off x="4335214" y="1602283"/>
            <a:ext cx="2888605" cy="3244601"/>
          </a:xfrm>
          <a:prstGeom prst="roundRect">
            <a:avLst>
              <a:gd name="adj" fmla="val 2348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Rectangle 42"/>
          <p:cNvSpPr/>
          <p:nvPr/>
        </p:nvSpPr>
        <p:spPr>
          <a:xfrm>
            <a:off x="4446240" y="1713309"/>
            <a:ext cx="2666553" cy="2743200"/>
          </a:xfrm>
          <a:prstGeom prst="rect">
            <a:avLst/>
          </a:prstGeom>
          <a:solidFill>
            <a:srgbClr val="FFFFFF"/>
          </a:solidFill>
          <a:ln w="9525">
            <a:solidFill>
              <a:srgbClr val="232A54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5352919" y="4596872"/>
            <a:ext cx="1228099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699" b="1" i="0">
                <a:solidFill>
                  <a:srgbClr val="FF5E5B"/>
                </a:solidFill>
                <a:latin typeface="Trebuchet MS"/>
              </a:rPr>
              <a:t>Recent photo</a:t>
            </a:r>
          </a:p>
        </p:txBody>
      </p:sp>
      <p:sp>
        <p:nvSpPr>
          <p:cNvPr id="45" name="Rounded Rectangle 44"/>
          <p:cNvSpPr/>
          <p:nvPr/>
        </p:nvSpPr>
        <p:spPr>
          <a:xfrm>
            <a:off x="4335214" y="4973835"/>
            <a:ext cx="2888605" cy="4581525"/>
          </a:xfrm>
          <a:prstGeom prst="roundRect">
            <a:avLst>
              <a:gd name="adj" fmla="val 1663"/>
            </a:avLst>
          </a:prstGeom>
          <a:solidFill>
            <a:srgbClr val="FFFFFF"/>
          </a:solidFill>
          <a:ln w="19050">
            <a:solidFill>
              <a:srgbClr val="B3261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Rectangle 45"/>
          <p:cNvSpPr/>
          <p:nvPr/>
        </p:nvSpPr>
        <p:spPr>
          <a:xfrm>
            <a:off x="4354264" y="4992885"/>
            <a:ext cx="2850505" cy="237976"/>
          </a:xfrm>
          <a:prstGeom prst="rect">
            <a:avLst/>
          </a:prstGeom>
          <a:solidFill>
            <a:srgbClr val="B326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TextBox 46"/>
          <p:cNvSpPr txBox="1"/>
          <p:nvPr/>
        </p:nvSpPr>
        <p:spPr>
          <a:xfrm>
            <a:off x="4437477" y="5022222"/>
            <a:ext cx="1591091" cy="1882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FFFF"/>
                </a:solidFill>
                <a:latin typeface="Calibri"/>
              </a:rPr>
              <a:t>How to approach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4437477" y="5298299"/>
            <a:ext cx="2914173" cy="3025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232A54"/>
                </a:solidFill>
                <a:latin typeface="Calibri"/>
              </a:rPr>
              <a:t>Move slowly, speak plainly, give extra time to respond. Sirens and shouting can make things worse.</a:t>
            </a:r>
          </a:p>
        </p:txBody>
      </p:sp>
      <p:cxnSp>
        <p:nvCxnSpPr>
          <p:cNvPr id="49" name="Connector 48"/>
          <p:cNvCxnSpPr/>
          <p:nvPr/>
        </p:nvCxnSpPr>
        <p:spPr>
          <a:xfrm>
            <a:off x="4455765" y="7504211"/>
            <a:ext cx="2647503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4455765" y="7266467"/>
            <a:ext cx="264750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51" name="Connector 50"/>
          <p:cNvCxnSpPr/>
          <p:nvPr/>
        </p:nvCxnSpPr>
        <p:spPr>
          <a:xfrm>
            <a:off x="4455765" y="9434810"/>
            <a:ext cx="2647503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4455765" y="9197066"/>
            <a:ext cx="264750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621672" y="9604640"/>
            <a:ext cx="3593871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Trebuchet MS"/>
              </a:rPr>
              <a:t>spectrumunlocked.com/blog/free-emergency-binder-printables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548580" y="502890"/>
            <a:ext cx="6675239" cy="946993"/>
          </a:xfrm>
          <a:prstGeom prst="roundRect">
            <a:avLst>
              <a:gd name="adj" fmla="val 10058"/>
            </a:avLst>
          </a:prstGeom>
          <a:solidFill>
            <a:srgbClr val="1B2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2692" y="681353"/>
            <a:ext cx="1925359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FFFFF"/>
                </a:solidFill>
                <a:latin typeface="Trebuchet MS"/>
              </a:rPr>
              <a:t>Autism Emergency Binder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2692" y="859053"/>
            <a:ext cx="3010763" cy="3120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599" b="1" i="0">
                <a:solidFill>
                  <a:srgbClr val="FFFFFF"/>
                </a:solidFill>
                <a:latin typeface="Trebuchet MS"/>
              </a:rPr>
              <a:t>Emergency Contacts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2692" y="1192279"/>
            <a:ext cx="4449633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FFFFFF"/>
                </a:solidFill>
                <a:latin typeface="Calibri"/>
              </a:rPr>
              <a:t>Call in the order listed. If the first number does not answer, keep going down the list.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580" y="1576833"/>
            <a:ext cx="6675239" cy="1231552"/>
          </a:xfrm>
          <a:prstGeom prst="roundRect">
            <a:avLst>
              <a:gd name="adj" fmla="val 6187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66767" y="1764821"/>
            <a:ext cx="767625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19B3A6"/>
                </a:solidFill>
                <a:latin typeface="Trebuchet MS"/>
              </a:rPr>
              <a:t>Call 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66767" y="2044172"/>
            <a:ext cx="713452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7B80A3"/>
                </a:solidFill>
                <a:latin typeface="Trebuchet MS"/>
              </a:rPr>
              <a:t>Name</a:t>
            </a:r>
          </a:p>
        </p:txBody>
      </p:sp>
      <p:cxnSp>
        <p:nvCxnSpPr>
          <p:cNvPr id="10" name="Connector 9"/>
          <p:cNvCxnSpPr/>
          <p:nvPr/>
        </p:nvCxnSpPr>
        <p:spPr>
          <a:xfrm>
            <a:off x="1063228" y="2205335"/>
            <a:ext cx="2708672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063228" y="1967591"/>
            <a:ext cx="270867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982212" y="2044172"/>
            <a:ext cx="1181963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7B80A3"/>
                </a:solidFill>
                <a:latin typeface="Trebuchet MS"/>
              </a:rPr>
              <a:t>Relationship</a:t>
            </a:r>
          </a:p>
        </p:txBody>
      </p:sp>
      <p:cxnSp>
        <p:nvCxnSpPr>
          <p:cNvPr id="13" name="Connector 12"/>
          <p:cNvCxnSpPr/>
          <p:nvPr/>
        </p:nvCxnSpPr>
        <p:spPr>
          <a:xfrm>
            <a:off x="4847183" y="2205335"/>
            <a:ext cx="2240161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847183" y="1967591"/>
            <a:ext cx="22401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6767" y="2409247"/>
            <a:ext cx="675798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7B80A3"/>
                </a:solidFill>
                <a:latin typeface="Trebuchet MS"/>
              </a:rPr>
              <a:t>Cell</a:t>
            </a:r>
          </a:p>
        </p:txBody>
      </p:sp>
      <p:cxnSp>
        <p:nvCxnSpPr>
          <p:cNvPr id="16" name="Connector 15"/>
          <p:cNvCxnSpPr/>
          <p:nvPr/>
        </p:nvCxnSpPr>
        <p:spPr>
          <a:xfrm>
            <a:off x="1025574" y="2570410"/>
            <a:ext cx="2746326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1025574" y="2332666"/>
            <a:ext cx="2746325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982212" y="2409247"/>
            <a:ext cx="1018847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7B80A3"/>
                </a:solidFill>
                <a:latin typeface="Trebuchet MS"/>
              </a:rPr>
              <a:t>Alternate</a:t>
            </a:r>
          </a:p>
        </p:txBody>
      </p:sp>
      <p:cxnSp>
        <p:nvCxnSpPr>
          <p:cNvPr id="19" name="Connector 18"/>
          <p:cNvCxnSpPr/>
          <p:nvPr/>
        </p:nvCxnSpPr>
        <p:spPr>
          <a:xfrm>
            <a:off x="4684067" y="2570410"/>
            <a:ext cx="2403277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4684067" y="2332666"/>
            <a:ext cx="240327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548580" y="2935337"/>
            <a:ext cx="6675239" cy="1231552"/>
          </a:xfrm>
          <a:prstGeom prst="roundRect">
            <a:avLst>
              <a:gd name="adj" fmla="val 6187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66767" y="3123324"/>
            <a:ext cx="767625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F5E5B"/>
                </a:solidFill>
                <a:latin typeface="Trebuchet MS"/>
              </a:rPr>
              <a:t>Call 2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6767" y="3402675"/>
            <a:ext cx="713452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7B80A3"/>
                </a:solidFill>
                <a:latin typeface="Trebuchet MS"/>
              </a:rPr>
              <a:t>Name</a:t>
            </a:r>
          </a:p>
        </p:txBody>
      </p:sp>
      <p:cxnSp>
        <p:nvCxnSpPr>
          <p:cNvPr id="24" name="Connector 23"/>
          <p:cNvCxnSpPr/>
          <p:nvPr/>
        </p:nvCxnSpPr>
        <p:spPr>
          <a:xfrm>
            <a:off x="1063228" y="3563838"/>
            <a:ext cx="2708672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1063228" y="3326094"/>
            <a:ext cx="270867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3982212" y="3402675"/>
            <a:ext cx="1181963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7B80A3"/>
                </a:solidFill>
                <a:latin typeface="Trebuchet MS"/>
              </a:rPr>
              <a:t>Relationship</a:t>
            </a:r>
          </a:p>
        </p:txBody>
      </p:sp>
      <p:cxnSp>
        <p:nvCxnSpPr>
          <p:cNvPr id="27" name="Connector 26"/>
          <p:cNvCxnSpPr/>
          <p:nvPr/>
        </p:nvCxnSpPr>
        <p:spPr>
          <a:xfrm>
            <a:off x="4847183" y="3563838"/>
            <a:ext cx="2240161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4847183" y="3326094"/>
            <a:ext cx="22401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66767" y="3767750"/>
            <a:ext cx="675798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7B80A3"/>
                </a:solidFill>
                <a:latin typeface="Trebuchet MS"/>
              </a:rPr>
              <a:t>Cell</a:t>
            </a:r>
          </a:p>
        </p:txBody>
      </p:sp>
      <p:cxnSp>
        <p:nvCxnSpPr>
          <p:cNvPr id="30" name="Connector 29"/>
          <p:cNvCxnSpPr/>
          <p:nvPr/>
        </p:nvCxnSpPr>
        <p:spPr>
          <a:xfrm>
            <a:off x="1025574" y="3928913"/>
            <a:ext cx="2746326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1025574" y="3691169"/>
            <a:ext cx="2746325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3982212" y="3767750"/>
            <a:ext cx="1018847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7B80A3"/>
                </a:solidFill>
                <a:latin typeface="Trebuchet MS"/>
              </a:rPr>
              <a:t>Alternate</a:t>
            </a:r>
          </a:p>
        </p:txBody>
      </p:sp>
      <p:cxnSp>
        <p:nvCxnSpPr>
          <p:cNvPr id="33" name="Connector 32"/>
          <p:cNvCxnSpPr/>
          <p:nvPr/>
        </p:nvCxnSpPr>
        <p:spPr>
          <a:xfrm>
            <a:off x="4684067" y="3928913"/>
            <a:ext cx="2403277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4684067" y="3691169"/>
            <a:ext cx="240327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548580" y="4293840"/>
            <a:ext cx="6675239" cy="1231552"/>
          </a:xfrm>
          <a:prstGeom prst="roundRect">
            <a:avLst>
              <a:gd name="adj" fmla="val 6187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666767" y="4481828"/>
            <a:ext cx="767625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2B33D"/>
                </a:solidFill>
                <a:latin typeface="Trebuchet MS"/>
              </a:rPr>
              <a:t>Call 3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66767" y="4761178"/>
            <a:ext cx="713452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7B80A3"/>
                </a:solidFill>
                <a:latin typeface="Trebuchet MS"/>
              </a:rPr>
              <a:t>Name</a:t>
            </a:r>
          </a:p>
        </p:txBody>
      </p:sp>
      <p:cxnSp>
        <p:nvCxnSpPr>
          <p:cNvPr id="38" name="Connector 37"/>
          <p:cNvCxnSpPr/>
          <p:nvPr/>
        </p:nvCxnSpPr>
        <p:spPr>
          <a:xfrm>
            <a:off x="1063228" y="4922341"/>
            <a:ext cx="2708672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1063228" y="4684597"/>
            <a:ext cx="270867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3982212" y="4761178"/>
            <a:ext cx="1181963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7B80A3"/>
                </a:solidFill>
                <a:latin typeface="Trebuchet MS"/>
              </a:rPr>
              <a:t>Relationship</a:t>
            </a:r>
          </a:p>
        </p:txBody>
      </p:sp>
      <p:cxnSp>
        <p:nvCxnSpPr>
          <p:cNvPr id="41" name="Connector 40"/>
          <p:cNvCxnSpPr/>
          <p:nvPr/>
        </p:nvCxnSpPr>
        <p:spPr>
          <a:xfrm>
            <a:off x="4847183" y="4922341"/>
            <a:ext cx="2240161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4847183" y="4684597"/>
            <a:ext cx="22401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666767" y="5126253"/>
            <a:ext cx="675798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7B80A3"/>
                </a:solidFill>
                <a:latin typeface="Trebuchet MS"/>
              </a:rPr>
              <a:t>Cell</a:t>
            </a:r>
          </a:p>
        </p:txBody>
      </p:sp>
      <p:cxnSp>
        <p:nvCxnSpPr>
          <p:cNvPr id="44" name="Connector 43"/>
          <p:cNvCxnSpPr/>
          <p:nvPr/>
        </p:nvCxnSpPr>
        <p:spPr>
          <a:xfrm>
            <a:off x="1025574" y="5287416"/>
            <a:ext cx="2746326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1025574" y="5049672"/>
            <a:ext cx="2746325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3982212" y="5126253"/>
            <a:ext cx="1018847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7B80A3"/>
                </a:solidFill>
                <a:latin typeface="Trebuchet MS"/>
              </a:rPr>
              <a:t>Alternate</a:t>
            </a:r>
          </a:p>
        </p:txBody>
      </p:sp>
      <p:cxnSp>
        <p:nvCxnSpPr>
          <p:cNvPr id="47" name="Connector 46"/>
          <p:cNvCxnSpPr/>
          <p:nvPr/>
        </p:nvCxnSpPr>
        <p:spPr>
          <a:xfrm>
            <a:off x="4684067" y="5287416"/>
            <a:ext cx="2403277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4684067" y="5049672"/>
            <a:ext cx="240327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49" name="Rounded Rectangle 48"/>
          <p:cNvSpPr/>
          <p:nvPr/>
        </p:nvSpPr>
        <p:spPr>
          <a:xfrm>
            <a:off x="548580" y="5652343"/>
            <a:ext cx="6675239" cy="1231552"/>
          </a:xfrm>
          <a:prstGeom prst="roundRect">
            <a:avLst>
              <a:gd name="adj" fmla="val 6187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TextBox 49"/>
          <p:cNvSpPr txBox="1"/>
          <p:nvPr/>
        </p:nvSpPr>
        <p:spPr>
          <a:xfrm>
            <a:off x="666767" y="5840331"/>
            <a:ext cx="1296709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1B2A5E"/>
                </a:solidFill>
                <a:latin typeface="Trebuchet MS"/>
              </a:rPr>
              <a:t>Doctor / clinic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666767" y="6119681"/>
            <a:ext cx="852755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7B80A3"/>
                </a:solidFill>
                <a:latin typeface="Trebuchet MS"/>
              </a:rPr>
              <a:t>Doctor</a:t>
            </a:r>
          </a:p>
        </p:txBody>
      </p:sp>
      <p:cxnSp>
        <p:nvCxnSpPr>
          <p:cNvPr id="52" name="Connector 51"/>
          <p:cNvCxnSpPr/>
          <p:nvPr/>
        </p:nvCxnSpPr>
        <p:spPr>
          <a:xfrm>
            <a:off x="1202531" y="6280844"/>
            <a:ext cx="256936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1202531" y="6043100"/>
            <a:ext cx="256936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3982212" y="6119681"/>
            <a:ext cx="779234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7B80A3"/>
                </a:solidFill>
                <a:latin typeface="Trebuchet MS"/>
              </a:rPr>
              <a:t>Phone</a:t>
            </a:r>
          </a:p>
        </p:txBody>
      </p:sp>
      <p:cxnSp>
        <p:nvCxnSpPr>
          <p:cNvPr id="55" name="Connector 54"/>
          <p:cNvCxnSpPr/>
          <p:nvPr/>
        </p:nvCxnSpPr>
        <p:spPr>
          <a:xfrm>
            <a:off x="4444454" y="6280844"/>
            <a:ext cx="2642890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4444454" y="6043100"/>
            <a:ext cx="26428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666767" y="6484756"/>
            <a:ext cx="1489888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7B80A3"/>
                </a:solidFill>
                <a:latin typeface="Trebuchet MS"/>
              </a:rPr>
              <a:t>Clinic or hospital</a:t>
            </a:r>
          </a:p>
        </p:txBody>
      </p:sp>
      <p:cxnSp>
        <p:nvCxnSpPr>
          <p:cNvPr id="58" name="Connector 57"/>
          <p:cNvCxnSpPr/>
          <p:nvPr/>
        </p:nvCxnSpPr>
        <p:spPr>
          <a:xfrm>
            <a:off x="1839664" y="6645919"/>
            <a:ext cx="5247680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1839664" y="6408175"/>
            <a:ext cx="524767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530292" y="7002083"/>
            <a:ext cx="1998434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2B33D"/>
                </a:solidFill>
                <a:latin typeface="Trebuchet MS"/>
              </a:rPr>
              <a:t>Other important contacts</a:t>
            </a:r>
          </a:p>
        </p:txBody>
      </p:sp>
      <p:cxnSp>
        <p:nvCxnSpPr>
          <p:cNvPr id="61" name="Connector 60"/>
          <p:cNvCxnSpPr/>
          <p:nvPr/>
        </p:nvCxnSpPr>
        <p:spPr>
          <a:xfrm>
            <a:off x="548580" y="7746801"/>
            <a:ext cx="667523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2" name="TextBox 61"/>
          <p:cNvSpPr txBox="1"/>
          <p:nvPr/>
        </p:nvSpPr>
        <p:spPr>
          <a:xfrm>
            <a:off x="548580" y="7509057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63" name="Connector 62"/>
          <p:cNvCxnSpPr/>
          <p:nvPr/>
        </p:nvCxnSpPr>
        <p:spPr>
          <a:xfrm>
            <a:off x="548580" y="8349704"/>
            <a:ext cx="667523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4" name="TextBox 63"/>
          <p:cNvSpPr txBox="1"/>
          <p:nvPr/>
        </p:nvSpPr>
        <p:spPr>
          <a:xfrm>
            <a:off x="548580" y="8111960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65" name="Connector 64"/>
          <p:cNvCxnSpPr/>
          <p:nvPr/>
        </p:nvCxnSpPr>
        <p:spPr>
          <a:xfrm>
            <a:off x="548580" y="8952458"/>
            <a:ext cx="667523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6" name="TextBox 65"/>
          <p:cNvSpPr txBox="1"/>
          <p:nvPr/>
        </p:nvSpPr>
        <p:spPr>
          <a:xfrm>
            <a:off x="548580" y="8714714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67" name="Connector 66"/>
          <p:cNvCxnSpPr/>
          <p:nvPr/>
        </p:nvCxnSpPr>
        <p:spPr>
          <a:xfrm>
            <a:off x="548580" y="9555360"/>
            <a:ext cx="667523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8" name="TextBox 67"/>
          <p:cNvSpPr txBox="1"/>
          <p:nvPr/>
        </p:nvSpPr>
        <p:spPr>
          <a:xfrm>
            <a:off x="548580" y="9317616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621672" y="9604640"/>
            <a:ext cx="3593871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Trebuchet MS"/>
              </a:rPr>
              <a:t>spectrumunlocked.com/blog/free-emergency-binder-printables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548580" y="502890"/>
            <a:ext cx="6675239" cy="761553"/>
          </a:xfrm>
          <a:prstGeom prst="roundRect">
            <a:avLst>
              <a:gd name="adj" fmla="val 12507"/>
            </a:avLst>
          </a:prstGeom>
          <a:solidFill>
            <a:srgbClr val="1B2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2692" y="681353"/>
            <a:ext cx="1925359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FFFFF"/>
                </a:solidFill>
                <a:latin typeface="Trebuchet MS"/>
              </a:rPr>
              <a:t>Autism Emergency Binder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2692" y="859053"/>
            <a:ext cx="2996326" cy="3120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599" b="1" i="0">
                <a:solidFill>
                  <a:srgbClr val="FFFFFF"/>
                </a:solidFill>
                <a:latin typeface="Trebuchet MS"/>
              </a:rPr>
              <a:t>Medical Information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0292" y="1468356"/>
            <a:ext cx="1668631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19B3A6"/>
                </a:solidFill>
                <a:latin typeface="Trebuchet MS"/>
              </a:rPr>
              <a:t>Current medications</a:t>
            </a:r>
          </a:p>
        </p:txBody>
      </p:sp>
      <p:cxnSp>
        <p:nvCxnSpPr>
          <p:cNvPr id="7" name="Connector 6"/>
          <p:cNvCxnSpPr/>
          <p:nvPr/>
        </p:nvCxnSpPr>
        <p:spPr>
          <a:xfrm>
            <a:off x="548580" y="1889521"/>
            <a:ext cx="2683669" cy="0"/>
          </a:xfrm>
          <a:prstGeom prst="line">
            <a:avLst/>
          </a:prstGeom>
          <a:ln w="19050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48580" y="1651777"/>
            <a:ext cx="268366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81042" y="1712731"/>
            <a:ext cx="1067960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19B3A6"/>
                </a:solidFill>
                <a:latin typeface="Trebuchet MS"/>
              </a:rPr>
              <a:t>Medication</a:t>
            </a:r>
          </a:p>
        </p:txBody>
      </p:sp>
      <p:cxnSp>
        <p:nvCxnSpPr>
          <p:cNvPr id="10" name="Connector 9"/>
          <p:cNvCxnSpPr/>
          <p:nvPr/>
        </p:nvCxnSpPr>
        <p:spPr>
          <a:xfrm>
            <a:off x="3232249" y="1889521"/>
            <a:ext cx="1394668" cy="0"/>
          </a:xfrm>
          <a:prstGeom prst="line">
            <a:avLst/>
          </a:prstGeom>
          <a:ln w="19050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3232249" y="1651777"/>
            <a:ext cx="139466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264711" y="1712731"/>
            <a:ext cx="703927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F5E5B"/>
                </a:solidFill>
                <a:latin typeface="Trebuchet MS"/>
              </a:rPr>
              <a:t>Dose</a:t>
            </a:r>
          </a:p>
        </p:txBody>
      </p:sp>
      <p:cxnSp>
        <p:nvCxnSpPr>
          <p:cNvPr id="13" name="Connector 12"/>
          <p:cNvCxnSpPr/>
          <p:nvPr/>
        </p:nvCxnSpPr>
        <p:spPr>
          <a:xfrm>
            <a:off x="4626917" y="1889521"/>
            <a:ext cx="1470124" cy="0"/>
          </a:xfrm>
          <a:prstGeom prst="line">
            <a:avLst/>
          </a:prstGeom>
          <a:ln w="19050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626917" y="1651777"/>
            <a:ext cx="1470124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659379" y="1712731"/>
            <a:ext cx="725209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2B33D"/>
                </a:solidFill>
                <a:latin typeface="Trebuchet MS"/>
              </a:rPr>
              <a:t>When</a:t>
            </a:r>
          </a:p>
        </p:txBody>
      </p:sp>
      <p:cxnSp>
        <p:nvCxnSpPr>
          <p:cNvPr id="16" name="Connector 15"/>
          <p:cNvCxnSpPr/>
          <p:nvPr/>
        </p:nvCxnSpPr>
        <p:spPr>
          <a:xfrm>
            <a:off x="6097041" y="1889521"/>
            <a:ext cx="1126778" cy="0"/>
          </a:xfrm>
          <a:prstGeom prst="line">
            <a:avLst/>
          </a:prstGeom>
          <a:ln w="19050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6097041" y="1651777"/>
            <a:ext cx="112677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129504" y="1712731"/>
            <a:ext cx="628173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7C6BD9"/>
                </a:solidFill>
                <a:latin typeface="Trebuchet MS"/>
              </a:rPr>
              <a:t>For</a:t>
            </a:r>
          </a:p>
        </p:txBody>
      </p:sp>
      <p:cxnSp>
        <p:nvCxnSpPr>
          <p:cNvPr id="19" name="Connector 18"/>
          <p:cNvCxnSpPr/>
          <p:nvPr/>
        </p:nvCxnSpPr>
        <p:spPr>
          <a:xfrm>
            <a:off x="548580" y="2200275"/>
            <a:ext cx="268366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548580" y="1962531"/>
            <a:ext cx="268366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21" name="Connector 20"/>
          <p:cNvCxnSpPr/>
          <p:nvPr/>
        </p:nvCxnSpPr>
        <p:spPr>
          <a:xfrm>
            <a:off x="3232249" y="2200275"/>
            <a:ext cx="1394668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3232249" y="1962531"/>
            <a:ext cx="139466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23" name="Connector 22"/>
          <p:cNvCxnSpPr/>
          <p:nvPr/>
        </p:nvCxnSpPr>
        <p:spPr>
          <a:xfrm>
            <a:off x="4626917" y="2200275"/>
            <a:ext cx="1470124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4626917" y="1962531"/>
            <a:ext cx="1470124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25" name="Connector 24"/>
          <p:cNvCxnSpPr/>
          <p:nvPr/>
        </p:nvCxnSpPr>
        <p:spPr>
          <a:xfrm>
            <a:off x="6097041" y="2200275"/>
            <a:ext cx="1126778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6097041" y="1962531"/>
            <a:ext cx="112677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27" name="Connector 26"/>
          <p:cNvCxnSpPr/>
          <p:nvPr/>
        </p:nvCxnSpPr>
        <p:spPr>
          <a:xfrm>
            <a:off x="548580" y="2511028"/>
            <a:ext cx="268366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548580" y="2273284"/>
            <a:ext cx="268366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29" name="Connector 28"/>
          <p:cNvCxnSpPr/>
          <p:nvPr/>
        </p:nvCxnSpPr>
        <p:spPr>
          <a:xfrm>
            <a:off x="3232249" y="2511028"/>
            <a:ext cx="1394668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3232249" y="2273284"/>
            <a:ext cx="139466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31" name="Connector 30"/>
          <p:cNvCxnSpPr/>
          <p:nvPr/>
        </p:nvCxnSpPr>
        <p:spPr>
          <a:xfrm>
            <a:off x="4626917" y="2511028"/>
            <a:ext cx="1470124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4626917" y="2273284"/>
            <a:ext cx="1470124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33" name="Connector 32"/>
          <p:cNvCxnSpPr/>
          <p:nvPr/>
        </p:nvCxnSpPr>
        <p:spPr>
          <a:xfrm>
            <a:off x="6097041" y="2511028"/>
            <a:ext cx="1126778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6097041" y="2273284"/>
            <a:ext cx="112677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35" name="Connector 34"/>
          <p:cNvCxnSpPr/>
          <p:nvPr/>
        </p:nvCxnSpPr>
        <p:spPr>
          <a:xfrm>
            <a:off x="548580" y="2821781"/>
            <a:ext cx="268366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548580" y="2584037"/>
            <a:ext cx="268366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37" name="Connector 36"/>
          <p:cNvCxnSpPr/>
          <p:nvPr/>
        </p:nvCxnSpPr>
        <p:spPr>
          <a:xfrm>
            <a:off x="3232249" y="2821781"/>
            <a:ext cx="1394668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3232249" y="2584037"/>
            <a:ext cx="139466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39" name="Connector 38"/>
          <p:cNvCxnSpPr/>
          <p:nvPr/>
        </p:nvCxnSpPr>
        <p:spPr>
          <a:xfrm>
            <a:off x="4626917" y="2821781"/>
            <a:ext cx="1470124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4626917" y="2584037"/>
            <a:ext cx="1470124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41" name="Connector 40"/>
          <p:cNvCxnSpPr/>
          <p:nvPr/>
        </p:nvCxnSpPr>
        <p:spPr>
          <a:xfrm>
            <a:off x="6097041" y="2821781"/>
            <a:ext cx="1126778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6097041" y="2584037"/>
            <a:ext cx="112677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43" name="Connector 42"/>
          <p:cNvCxnSpPr/>
          <p:nvPr/>
        </p:nvCxnSpPr>
        <p:spPr>
          <a:xfrm>
            <a:off x="548580" y="3132534"/>
            <a:ext cx="268366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548580" y="2894790"/>
            <a:ext cx="268366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45" name="Connector 44"/>
          <p:cNvCxnSpPr/>
          <p:nvPr/>
        </p:nvCxnSpPr>
        <p:spPr>
          <a:xfrm>
            <a:off x="3232249" y="3132534"/>
            <a:ext cx="1394668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3232249" y="2894790"/>
            <a:ext cx="139466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47" name="Connector 46"/>
          <p:cNvCxnSpPr/>
          <p:nvPr/>
        </p:nvCxnSpPr>
        <p:spPr>
          <a:xfrm>
            <a:off x="4626917" y="3132534"/>
            <a:ext cx="1470124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4626917" y="2894790"/>
            <a:ext cx="1470124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49" name="Connector 48"/>
          <p:cNvCxnSpPr/>
          <p:nvPr/>
        </p:nvCxnSpPr>
        <p:spPr>
          <a:xfrm>
            <a:off x="6097041" y="3132534"/>
            <a:ext cx="1126778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6097041" y="2894790"/>
            <a:ext cx="112677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51" name="Connector 50"/>
          <p:cNvCxnSpPr/>
          <p:nvPr/>
        </p:nvCxnSpPr>
        <p:spPr>
          <a:xfrm>
            <a:off x="548580" y="3443287"/>
            <a:ext cx="268366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548580" y="3205543"/>
            <a:ext cx="268366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53" name="Connector 52"/>
          <p:cNvCxnSpPr/>
          <p:nvPr/>
        </p:nvCxnSpPr>
        <p:spPr>
          <a:xfrm>
            <a:off x="3232249" y="3443287"/>
            <a:ext cx="1394668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3232249" y="3205543"/>
            <a:ext cx="139466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55" name="Connector 54"/>
          <p:cNvCxnSpPr/>
          <p:nvPr/>
        </p:nvCxnSpPr>
        <p:spPr>
          <a:xfrm>
            <a:off x="4626917" y="3443287"/>
            <a:ext cx="1470124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4626917" y="3205543"/>
            <a:ext cx="1470124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57" name="Connector 56"/>
          <p:cNvCxnSpPr/>
          <p:nvPr/>
        </p:nvCxnSpPr>
        <p:spPr>
          <a:xfrm>
            <a:off x="6097041" y="3443287"/>
            <a:ext cx="1126778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>
            <a:off x="6097041" y="3205543"/>
            <a:ext cx="112677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59" name="Connector 58"/>
          <p:cNvCxnSpPr/>
          <p:nvPr/>
        </p:nvCxnSpPr>
        <p:spPr>
          <a:xfrm>
            <a:off x="548580" y="3754040"/>
            <a:ext cx="268366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0" name="TextBox 59"/>
          <p:cNvSpPr txBox="1"/>
          <p:nvPr/>
        </p:nvSpPr>
        <p:spPr>
          <a:xfrm>
            <a:off x="548580" y="3516296"/>
            <a:ext cx="268366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61" name="Connector 60"/>
          <p:cNvCxnSpPr/>
          <p:nvPr/>
        </p:nvCxnSpPr>
        <p:spPr>
          <a:xfrm>
            <a:off x="3232249" y="3754040"/>
            <a:ext cx="1394668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2" name="TextBox 61"/>
          <p:cNvSpPr txBox="1"/>
          <p:nvPr/>
        </p:nvSpPr>
        <p:spPr>
          <a:xfrm>
            <a:off x="3232249" y="3516296"/>
            <a:ext cx="139466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63" name="Connector 62"/>
          <p:cNvCxnSpPr/>
          <p:nvPr/>
        </p:nvCxnSpPr>
        <p:spPr>
          <a:xfrm>
            <a:off x="4626917" y="3754040"/>
            <a:ext cx="1470124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4" name="TextBox 63"/>
          <p:cNvSpPr txBox="1"/>
          <p:nvPr/>
        </p:nvSpPr>
        <p:spPr>
          <a:xfrm>
            <a:off x="4626917" y="3516296"/>
            <a:ext cx="1470124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65" name="Connector 64"/>
          <p:cNvCxnSpPr/>
          <p:nvPr/>
        </p:nvCxnSpPr>
        <p:spPr>
          <a:xfrm>
            <a:off x="6097041" y="3754040"/>
            <a:ext cx="1126778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6" name="TextBox 65"/>
          <p:cNvSpPr txBox="1"/>
          <p:nvPr/>
        </p:nvSpPr>
        <p:spPr>
          <a:xfrm>
            <a:off x="6097041" y="3516296"/>
            <a:ext cx="112677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67" name="Rounded Rectangle 66"/>
          <p:cNvSpPr/>
          <p:nvPr/>
        </p:nvSpPr>
        <p:spPr>
          <a:xfrm>
            <a:off x="548580" y="3885753"/>
            <a:ext cx="6675239" cy="3707903"/>
          </a:xfrm>
          <a:prstGeom prst="roundRect">
            <a:avLst>
              <a:gd name="adj" fmla="val 2055"/>
            </a:avLst>
          </a:prstGeom>
          <a:solidFill>
            <a:srgbClr val="FFFFFF"/>
          </a:solidFill>
          <a:ln w="19050">
            <a:solidFill>
              <a:srgbClr val="B3261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8" name="Rectangle 67"/>
          <p:cNvSpPr/>
          <p:nvPr/>
        </p:nvSpPr>
        <p:spPr>
          <a:xfrm>
            <a:off x="567630" y="3904803"/>
            <a:ext cx="6637139" cy="237976"/>
          </a:xfrm>
          <a:prstGeom prst="rect">
            <a:avLst/>
          </a:prstGeom>
          <a:solidFill>
            <a:srgbClr val="B326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9" name="TextBox 68"/>
          <p:cNvSpPr txBox="1"/>
          <p:nvPr/>
        </p:nvSpPr>
        <p:spPr>
          <a:xfrm>
            <a:off x="650843" y="3934140"/>
            <a:ext cx="2069574" cy="1882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FFFF"/>
                </a:solidFill>
                <a:latin typeface="Calibri"/>
              </a:rPr>
              <a:t>Allergies and reactions</a:t>
            </a:r>
          </a:p>
        </p:txBody>
      </p:sp>
      <p:cxnSp>
        <p:nvCxnSpPr>
          <p:cNvPr id="70" name="Connector 69"/>
          <p:cNvCxnSpPr/>
          <p:nvPr/>
        </p:nvCxnSpPr>
        <p:spPr>
          <a:xfrm>
            <a:off x="669131" y="5032474"/>
            <a:ext cx="6434137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1" name="TextBox 70"/>
          <p:cNvSpPr txBox="1"/>
          <p:nvPr/>
        </p:nvSpPr>
        <p:spPr>
          <a:xfrm>
            <a:off x="669131" y="4794730"/>
            <a:ext cx="643413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72" name="Connector 71"/>
          <p:cNvCxnSpPr/>
          <p:nvPr/>
        </p:nvCxnSpPr>
        <p:spPr>
          <a:xfrm>
            <a:off x="669131" y="5846117"/>
            <a:ext cx="6434137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3" name="TextBox 72"/>
          <p:cNvSpPr txBox="1"/>
          <p:nvPr/>
        </p:nvSpPr>
        <p:spPr>
          <a:xfrm>
            <a:off x="669131" y="5608373"/>
            <a:ext cx="643413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74" name="Connector 73"/>
          <p:cNvCxnSpPr/>
          <p:nvPr/>
        </p:nvCxnSpPr>
        <p:spPr>
          <a:xfrm>
            <a:off x="669131" y="6659612"/>
            <a:ext cx="6434137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5" name="TextBox 74"/>
          <p:cNvSpPr txBox="1"/>
          <p:nvPr/>
        </p:nvSpPr>
        <p:spPr>
          <a:xfrm>
            <a:off x="669131" y="6421868"/>
            <a:ext cx="643413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76" name="Connector 75"/>
          <p:cNvCxnSpPr/>
          <p:nvPr/>
        </p:nvCxnSpPr>
        <p:spPr>
          <a:xfrm>
            <a:off x="669131" y="7473106"/>
            <a:ext cx="6434137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7" name="TextBox 76"/>
          <p:cNvSpPr txBox="1"/>
          <p:nvPr/>
        </p:nvSpPr>
        <p:spPr>
          <a:xfrm>
            <a:off x="669131" y="7235362"/>
            <a:ext cx="643413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530292" y="7797569"/>
            <a:ext cx="1978491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2B33D"/>
                </a:solidFill>
                <a:latin typeface="Trebuchet MS"/>
              </a:rPr>
              <a:t>Conditions to know about</a:t>
            </a:r>
          </a:p>
        </p:txBody>
      </p:sp>
      <p:sp>
        <p:nvSpPr>
          <p:cNvPr id="79" name="Rounded Rectangle 78"/>
          <p:cNvSpPr/>
          <p:nvPr/>
        </p:nvSpPr>
        <p:spPr>
          <a:xfrm>
            <a:off x="548580" y="8037909"/>
            <a:ext cx="146298" cy="146298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0" name="TextBox 79"/>
          <p:cNvSpPr txBox="1"/>
          <p:nvPr/>
        </p:nvSpPr>
        <p:spPr>
          <a:xfrm>
            <a:off x="816191" y="8016644"/>
            <a:ext cx="891301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00" b="1" i="0">
                <a:solidFill>
                  <a:srgbClr val="232A54"/>
                </a:solidFill>
                <a:latin typeface="Calibri"/>
              </a:rPr>
              <a:t>Seizures</a:t>
            </a:r>
          </a:p>
        </p:txBody>
      </p:sp>
      <p:sp>
        <p:nvSpPr>
          <p:cNvPr id="81" name="Rounded Rectangle 80"/>
          <p:cNvSpPr/>
          <p:nvPr/>
        </p:nvSpPr>
        <p:spPr>
          <a:xfrm>
            <a:off x="1492001" y="8037909"/>
            <a:ext cx="146298" cy="146298"/>
          </a:xfrm>
          <a:prstGeom prst="roundRect">
            <a:avLst>
              <a:gd name="adj" fmla="val 15000"/>
            </a:avLst>
          </a:prstGeom>
          <a:solidFill>
            <a:srgbClr val="FF5E5B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2" name="TextBox 81"/>
          <p:cNvSpPr txBox="1"/>
          <p:nvPr/>
        </p:nvSpPr>
        <p:spPr>
          <a:xfrm>
            <a:off x="1759612" y="8016644"/>
            <a:ext cx="835788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00" b="1" i="0">
                <a:solidFill>
                  <a:srgbClr val="232A54"/>
                </a:solidFill>
                <a:latin typeface="Calibri"/>
              </a:rPr>
              <a:t>Asthma</a:t>
            </a:r>
          </a:p>
        </p:txBody>
      </p:sp>
      <p:sp>
        <p:nvSpPr>
          <p:cNvPr id="83" name="Rounded Rectangle 82"/>
          <p:cNvSpPr/>
          <p:nvPr/>
        </p:nvSpPr>
        <p:spPr>
          <a:xfrm>
            <a:off x="2379910" y="8037909"/>
            <a:ext cx="146298" cy="146298"/>
          </a:xfrm>
          <a:prstGeom prst="roundRect">
            <a:avLst>
              <a:gd name="adj" fmla="val 15000"/>
            </a:avLst>
          </a:prstGeom>
          <a:solidFill>
            <a:srgbClr val="F2B33D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4" name="TextBox 83"/>
          <p:cNvSpPr txBox="1"/>
          <p:nvPr/>
        </p:nvSpPr>
        <p:spPr>
          <a:xfrm>
            <a:off x="2647521" y="8016644"/>
            <a:ext cx="718958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00" b="1" i="0">
                <a:solidFill>
                  <a:srgbClr val="232A54"/>
                </a:solidFill>
                <a:latin typeface="Calibri"/>
              </a:rPr>
              <a:t>Heart</a:t>
            </a:r>
          </a:p>
        </p:txBody>
      </p:sp>
      <p:sp>
        <p:nvSpPr>
          <p:cNvPr id="85" name="Rounded Rectangle 84"/>
          <p:cNvSpPr/>
          <p:nvPr/>
        </p:nvSpPr>
        <p:spPr>
          <a:xfrm>
            <a:off x="3150989" y="8037909"/>
            <a:ext cx="146298" cy="146298"/>
          </a:xfrm>
          <a:prstGeom prst="roundRect">
            <a:avLst>
              <a:gd name="adj" fmla="val 15000"/>
            </a:avLst>
          </a:prstGeom>
          <a:solidFill>
            <a:srgbClr val="7C6BD9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6" name="TextBox 85"/>
          <p:cNvSpPr txBox="1"/>
          <p:nvPr/>
        </p:nvSpPr>
        <p:spPr>
          <a:xfrm>
            <a:off x="3418599" y="8016644"/>
            <a:ext cx="913477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00" b="1" i="0">
                <a:solidFill>
                  <a:srgbClr val="232A54"/>
                </a:solidFill>
                <a:latin typeface="Calibri"/>
              </a:rPr>
              <a:t>GI issues</a:t>
            </a:r>
          </a:p>
        </p:txBody>
      </p:sp>
      <p:sp>
        <p:nvSpPr>
          <p:cNvPr id="87" name="Rounded Rectangle 86"/>
          <p:cNvSpPr/>
          <p:nvPr/>
        </p:nvSpPr>
        <p:spPr>
          <a:xfrm>
            <a:off x="4116585" y="8037909"/>
            <a:ext cx="146298" cy="146298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8" name="TextBox 87"/>
          <p:cNvSpPr txBox="1"/>
          <p:nvPr/>
        </p:nvSpPr>
        <p:spPr>
          <a:xfrm>
            <a:off x="4384196" y="8016644"/>
            <a:ext cx="722233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00" b="1" i="0">
                <a:solidFill>
                  <a:srgbClr val="232A54"/>
                </a:solidFill>
                <a:latin typeface="Calibri"/>
              </a:rPr>
              <a:t>Sleep</a:t>
            </a:r>
          </a:p>
        </p:txBody>
      </p:sp>
      <p:sp>
        <p:nvSpPr>
          <p:cNvPr id="89" name="Rounded Rectangle 88"/>
          <p:cNvSpPr/>
          <p:nvPr/>
        </p:nvSpPr>
        <p:spPr>
          <a:xfrm>
            <a:off x="4890938" y="8037909"/>
            <a:ext cx="146298" cy="146298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0" name="TextBox 89"/>
          <p:cNvSpPr txBox="1"/>
          <p:nvPr/>
        </p:nvSpPr>
        <p:spPr>
          <a:xfrm>
            <a:off x="5158549" y="8016644"/>
            <a:ext cx="722977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00" b="1" i="0">
                <a:solidFill>
                  <a:srgbClr val="232A54"/>
                </a:solidFill>
                <a:latin typeface="Calibri"/>
              </a:rPr>
              <a:t>Other</a:t>
            </a:r>
          </a:p>
        </p:txBody>
      </p:sp>
      <p:sp>
        <p:nvSpPr>
          <p:cNvPr id="91" name="Rounded Rectangle 90"/>
          <p:cNvSpPr/>
          <p:nvPr/>
        </p:nvSpPr>
        <p:spPr>
          <a:xfrm>
            <a:off x="548580" y="8323808"/>
            <a:ext cx="6675239" cy="1231552"/>
          </a:xfrm>
          <a:prstGeom prst="roundRect">
            <a:avLst>
              <a:gd name="adj" fmla="val 6187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2" name="TextBox 91"/>
          <p:cNvSpPr txBox="1"/>
          <p:nvPr/>
        </p:nvSpPr>
        <p:spPr>
          <a:xfrm>
            <a:off x="666767" y="8511795"/>
            <a:ext cx="1028819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F5E5B"/>
                </a:solidFill>
                <a:latin typeface="Trebuchet MS"/>
              </a:rPr>
              <a:t>Insurance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666767" y="8791146"/>
            <a:ext cx="931931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7B80A3"/>
                </a:solidFill>
                <a:latin typeface="Trebuchet MS"/>
              </a:rPr>
              <a:t>Company</a:t>
            </a:r>
          </a:p>
        </p:txBody>
      </p:sp>
      <p:cxnSp>
        <p:nvCxnSpPr>
          <p:cNvPr id="94" name="Connector 93"/>
          <p:cNvCxnSpPr/>
          <p:nvPr/>
        </p:nvCxnSpPr>
        <p:spPr>
          <a:xfrm>
            <a:off x="1281707" y="8952309"/>
            <a:ext cx="2490193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5" name="TextBox 94"/>
          <p:cNvSpPr txBox="1"/>
          <p:nvPr/>
        </p:nvSpPr>
        <p:spPr>
          <a:xfrm>
            <a:off x="1281707" y="8714565"/>
            <a:ext cx="249019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96" name="TextBox 95"/>
          <p:cNvSpPr txBox="1"/>
          <p:nvPr/>
        </p:nvSpPr>
        <p:spPr>
          <a:xfrm>
            <a:off x="3982212" y="8791146"/>
            <a:ext cx="1003071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7B80A3"/>
                </a:solidFill>
                <a:latin typeface="Trebuchet MS"/>
              </a:rPr>
              <a:t>Member ID</a:t>
            </a:r>
          </a:p>
        </p:txBody>
      </p:sp>
      <p:cxnSp>
        <p:nvCxnSpPr>
          <p:cNvPr id="97" name="Connector 96"/>
          <p:cNvCxnSpPr/>
          <p:nvPr/>
        </p:nvCxnSpPr>
        <p:spPr>
          <a:xfrm>
            <a:off x="4668291" y="8952309"/>
            <a:ext cx="2419053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8" name="TextBox 97"/>
          <p:cNvSpPr txBox="1"/>
          <p:nvPr/>
        </p:nvSpPr>
        <p:spPr>
          <a:xfrm>
            <a:off x="4668291" y="8714565"/>
            <a:ext cx="241905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99" name="TextBox 98"/>
          <p:cNvSpPr txBox="1"/>
          <p:nvPr/>
        </p:nvSpPr>
        <p:spPr>
          <a:xfrm>
            <a:off x="666767" y="9156221"/>
            <a:ext cx="1253400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7B80A3"/>
                </a:solidFill>
                <a:latin typeface="Trebuchet MS"/>
              </a:rPr>
              <a:t>Policy holder</a:t>
            </a:r>
          </a:p>
        </p:txBody>
      </p:sp>
      <p:cxnSp>
        <p:nvCxnSpPr>
          <p:cNvPr id="100" name="Connector 99"/>
          <p:cNvCxnSpPr/>
          <p:nvPr/>
        </p:nvCxnSpPr>
        <p:spPr>
          <a:xfrm>
            <a:off x="1603176" y="9317384"/>
            <a:ext cx="5484168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1" name="TextBox 100"/>
          <p:cNvSpPr txBox="1"/>
          <p:nvPr/>
        </p:nvSpPr>
        <p:spPr>
          <a:xfrm>
            <a:off x="1603176" y="9079640"/>
            <a:ext cx="548416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102" name="TextBox 101"/>
          <p:cNvSpPr txBox="1"/>
          <p:nvPr/>
        </p:nvSpPr>
        <p:spPr>
          <a:xfrm>
            <a:off x="621672" y="9604640"/>
            <a:ext cx="3593871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Trebuchet MS"/>
              </a:rPr>
              <a:t>spectrumunlocked.com/blog/free-emergency-binder-printables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548580" y="502890"/>
            <a:ext cx="6675239" cy="946993"/>
          </a:xfrm>
          <a:prstGeom prst="roundRect">
            <a:avLst>
              <a:gd name="adj" fmla="val 10058"/>
            </a:avLst>
          </a:prstGeom>
          <a:solidFill>
            <a:srgbClr val="1B2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2692" y="681353"/>
            <a:ext cx="1925359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FFFFF"/>
                </a:solidFill>
                <a:latin typeface="Trebuchet MS"/>
              </a:rPr>
              <a:t>Autism Emergency Binder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2692" y="859053"/>
            <a:ext cx="2374225" cy="3120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599" b="1" i="0">
                <a:solidFill>
                  <a:srgbClr val="FFFFFF"/>
                </a:solidFill>
                <a:latin typeface="Trebuchet MS"/>
              </a:rPr>
              <a:t>Communication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2692" y="1192279"/>
            <a:ext cx="3376582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FFFFFF"/>
                </a:solidFill>
                <a:latin typeface="Calibri"/>
              </a:rPr>
              <a:t>How this child communicates, and how to communicate back.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580" y="1602283"/>
            <a:ext cx="6675239" cy="698301"/>
          </a:xfrm>
          <a:prstGeom prst="roundRect">
            <a:avLst>
              <a:gd name="adj" fmla="val 10912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66767" y="1790271"/>
            <a:ext cx="1429166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19B3A6"/>
                </a:solidFill>
                <a:latin typeface="Trebuchet MS"/>
              </a:rPr>
              <a:t>Communicates by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85055" y="2030610"/>
            <a:ext cx="146298" cy="146298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52666" y="2009346"/>
            <a:ext cx="927913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00" b="1" i="0">
                <a:solidFill>
                  <a:srgbClr val="232A54"/>
                </a:solidFill>
                <a:latin typeface="Calibri"/>
              </a:rPr>
              <a:t>Speaking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665089" y="2030610"/>
            <a:ext cx="146298" cy="146298"/>
          </a:xfrm>
          <a:prstGeom prst="roundRect">
            <a:avLst>
              <a:gd name="adj" fmla="val 15000"/>
            </a:avLst>
          </a:prstGeom>
          <a:solidFill>
            <a:srgbClr val="FF5E5B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932699" y="2009346"/>
            <a:ext cx="1056054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00" b="1" i="0">
                <a:solidFill>
                  <a:srgbClr val="232A54"/>
                </a:solidFill>
                <a:latin typeface="Calibri"/>
              </a:rPr>
              <a:t>AAC device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2773263" y="2030610"/>
            <a:ext cx="146298" cy="146298"/>
          </a:xfrm>
          <a:prstGeom prst="roundRect">
            <a:avLst>
              <a:gd name="adj" fmla="val 15000"/>
            </a:avLst>
          </a:prstGeom>
          <a:solidFill>
            <a:srgbClr val="F2B33D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3040874" y="2009346"/>
            <a:ext cx="1197738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00" b="1" i="0">
                <a:solidFill>
                  <a:srgbClr val="232A54"/>
                </a:solidFill>
                <a:latin typeface="Calibri"/>
              </a:rPr>
              <a:t>Sign language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4023121" y="2030610"/>
            <a:ext cx="146298" cy="146298"/>
          </a:xfrm>
          <a:prstGeom prst="roundRect">
            <a:avLst>
              <a:gd name="adj" fmla="val 15000"/>
            </a:avLst>
          </a:prstGeom>
          <a:solidFill>
            <a:srgbClr val="7C6BD9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290732" y="2009346"/>
            <a:ext cx="911096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00" b="1" i="0">
                <a:solidFill>
                  <a:srgbClr val="232A54"/>
                </a:solidFill>
                <a:latin typeface="Calibri"/>
              </a:rPr>
              <a:t>Gestures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986337" y="2030610"/>
            <a:ext cx="146298" cy="146298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5253948" y="2009346"/>
            <a:ext cx="865405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00" b="1" i="0">
                <a:solidFill>
                  <a:srgbClr val="232A54"/>
                </a:solidFill>
                <a:latin typeface="Calibri"/>
              </a:rPr>
              <a:t>Pictures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903862" y="2030610"/>
            <a:ext cx="146298" cy="146298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171473" y="2009346"/>
            <a:ext cx="722977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00" b="1" i="0">
                <a:solidFill>
                  <a:srgbClr val="232A54"/>
                </a:solidFill>
                <a:latin typeface="Calibri"/>
              </a:rPr>
              <a:t>Other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30292" y="2418772"/>
            <a:ext cx="2602378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F5E5B"/>
                </a:solidFill>
                <a:latin typeface="Trebuchet MS"/>
              </a:rPr>
              <a:t>Best ways to communicate with them</a:t>
            </a:r>
          </a:p>
        </p:txBody>
      </p:sp>
      <p:cxnSp>
        <p:nvCxnSpPr>
          <p:cNvPr id="22" name="Connector 21"/>
          <p:cNvCxnSpPr/>
          <p:nvPr/>
        </p:nvCxnSpPr>
        <p:spPr>
          <a:xfrm>
            <a:off x="548580" y="2992338"/>
            <a:ext cx="667523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548580" y="2754594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24" name="Connector 23"/>
          <p:cNvCxnSpPr/>
          <p:nvPr/>
        </p:nvCxnSpPr>
        <p:spPr>
          <a:xfrm>
            <a:off x="548580" y="3423939"/>
            <a:ext cx="667523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548580" y="3186195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26" name="Connector 25"/>
          <p:cNvCxnSpPr/>
          <p:nvPr/>
        </p:nvCxnSpPr>
        <p:spPr>
          <a:xfrm>
            <a:off x="548580" y="3855541"/>
            <a:ext cx="667523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548580" y="3617797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28" name="Connector 27"/>
          <p:cNvCxnSpPr/>
          <p:nvPr/>
        </p:nvCxnSpPr>
        <p:spPr>
          <a:xfrm>
            <a:off x="548580" y="4287142"/>
            <a:ext cx="667523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548580" y="4049398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30" name="Connector 29"/>
          <p:cNvCxnSpPr/>
          <p:nvPr/>
        </p:nvCxnSpPr>
        <p:spPr>
          <a:xfrm>
            <a:off x="548580" y="4718744"/>
            <a:ext cx="667523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548580" y="4481000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530292" y="4836931"/>
            <a:ext cx="2118687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2B33D"/>
                </a:solidFill>
                <a:latin typeface="Trebuchet MS"/>
              </a:rPr>
              <a:t>Words and phrases they use</a:t>
            </a:r>
          </a:p>
        </p:txBody>
      </p:sp>
      <p:cxnSp>
        <p:nvCxnSpPr>
          <p:cNvPr id="33" name="Connector 32"/>
          <p:cNvCxnSpPr/>
          <p:nvPr/>
        </p:nvCxnSpPr>
        <p:spPr>
          <a:xfrm>
            <a:off x="548580" y="5410497"/>
            <a:ext cx="667523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548580" y="5172753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35" name="Connector 34"/>
          <p:cNvCxnSpPr/>
          <p:nvPr/>
        </p:nvCxnSpPr>
        <p:spPr>
          <a:xfrm>
            <a:off x="548580" y="5842248"/>
            <a:ext cx="667523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548580" y="5604504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37" name="Connector 36"/>
          <p:cNvCxnSpPr/>
          <p:nvPr/>
        </p:nvCxnSpPr>
        <p:spPr>
          <a:xfrm>
            <a:off x="548580" y="6273849"/>
            <a:ext cx="667523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548580" y="6036105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39" name="Connector 38"/>
          <p:cNvCxnSpPr/>
          <p:nvPr/>
        </p:nvCxnSpPr>
        <p:spPr>
          <a:xfrm>
            <a:off x="548580" y="6705451"/>
            <a:ext cx="667523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548580" y="6467707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41" name="Connector 40"/>
          <p:cNvCxnSpPr/>
          <p:nvPr/>
        </p:nvCxnSpPr>
        <p:spPr>
          <a:xfrm>
            <a:off x="548580" y="7137052"/>
            <a:ext cx="667523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548580" y="6899308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30292" y="7255240"/>
            <a:ext cx="2499240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7C6BD9"/>
                </a:solidFill>
                <a:latin typeface="Trebuchet MS"/>
              </a:rPr>
              <a:t>What makes communication harder</a:t>
            </a:r>
          </a:p>
        </p:txBody>
      </p:sp>
      <p:cxnSp>
        <p:nvCxnSpPr>
          <p:cNvPr id="44" name="Connector 43"/>
          <p:cNvCxnSpPr/>
          <p:nvPr/>
        </p:nvCxnSpPr>
        <p:spPr>
          <a:xfrm>
            <a:off x="548580" y="7936706"/>
            <a:ext cx="667523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548580" y="7698962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46" name="Connector 45"/>
          <p:cNvCxnSpPr/>
          <p:nvPr/>
        </p:nvCxnSpPr>
        <p:spPr>
          <a:xfrm>
            <a:off x="548580" y="8476357"/>
            <a:ext cx="667523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548580" y="8238613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48" name="Connector 47"/>
          <p:cNvCxnSpPr/>
          <p:nvPr/>
        </p:nvCxnSpPr>
        <p:spPr>
          <a:xfrm>
            <a:off x="548580" y="9015858"/>
            <a:ext cx="667523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548580" y="8778114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50" name="Connector 49"/>
          <p:cNvCxnSpPr/>
          <p:nvPr/>
        </p:nvCxnSpPr>
        <p:spPr>
          <a:xfrm>
            <a:off x="548580" y="9555360"/>
            <a:ext cx="667523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548580" y="9317616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621672" y="9604640"/>
            <a:ext cx="3593871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Trebuchet MS"/>
              </a:rPr>
              <a:t>spectrumunlocked.com/blog/free-emergency-binder-printables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548580" y="502890"/>
            <a:ext cx="6675239" cy="946993"/>
          </a:xfrm>
          <a:prstGeom prst="roundRect">
            <a:avLst>
              <a:gd name="adj" fmla="val 10058"/>
            </a:avLst>
          </a:prstGeom>
          <a:solidFill>
            <a:srgbClr val="1B2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2692" y="681353"/>
            <a:ext cx="1925359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FFFFF"/>
                </a:solidFill>
                <a:latin typeface="Trebuchet MS"/>
              </a:rPr>
              <a:t>Autism Emergency Binder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2692" y="859053"/>
            <a:ext cx="2405925" cy="3120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599" b="1" i="0">
                <a:solidFill>
                  <a:srgbClr val="FFFFFF"/>
                </a:solidFill>
                <a:latin typeface="Trebuchet MS"/>
              </a:rPr>
              <a:t>Sensory Profile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2692" y="1192279"/>
            <a:ext cx="4780776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FFFFFF"/>
                </a:solidFill>
                <a:latin typeface="Calibri"/>
              </a:rPr>
              <a:t>Sensory needs drive behavior under stress. What overwhelms, and what brings them back.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580" y="1602283"/>
            <a:ext cx="3209627" cy="5975895"/>
          </a:xfrm>
          <a:prstGeom prst="roundRect">
            <a:avLst>
              <a:gd name="adj" fmla="val 1275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66767" y="1704546"/>
            <a:ext cx="1334065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F5E5B"/>
                </a:solidFill>
                <a:latin typeface="Trebuchet MS"/>
              </a:rPr>
              <a:t>Can overwhelm</a:t>
            </a:r>
          </a:p>
        </p:txBody>
      </p:sp>
      <p:cxnSp>
        <p:nvCxnSpPr>
          <p:cNvPr id="9" name="Connector 8"/>
          <p:cNvCxnSpPr/>
          <p:nvPr/>
        </p:nvCxnSpPr>
        <p:spPr>
          <a:xfrm>
            <a:off x="685055" y="2649438"/>
            <a:ext cx="2936677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685055" y="2411694"/>
            <a:ext cx="293667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685055" y="3452514"/>
            <a:ext cx="2936677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685055" y="3214770"/>
            <a:ext cx="293667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13" name="Connector 12"/>
          <p:cNvCxnSpPr/>
          <p:nvPr/>
        </p:nvCxnSpPr>
        <p:spPr>
          <a:xfrm>
            <a:off x="685055" y="4255442"/>
            <a:ext cx="2936677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685055" y="4017698"/>
            <a:ext cx="293667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15" name="Connector 14"/>
          <p:cNvCxnSpPr/>
          <p:nvPr/>
        </p:nvCxnSpPr>
        <p:spPr>
          <a:xfrm>
            <a:off x="685055" y="5058370"/>
            <a:ext cx="2936677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685055" y="4820626"/>
            <a:ext cx="293667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17" name="Connector 16"/>
          <p:cNvCxnSpPr/>
          <p:nvPr/>
        </p:nvCxnSpPr>
        <p:spPr>
          <a:xfrm>
            <a:off x="685055" y="5861298"/>
            <a:ext cx="2936677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685055" y="5623554"/>
            <a:ext cx="293667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19" name="Connector 18"/>
          <p:cNvCxnSpPr/>
          <p:nvPr/>
        </p:nvCxnSpPr>
        <p:spPr>
          <a:xfrm>
            <a:off x="685055" y="6664225"/>
            <a:ext cx="2936677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685055" y="6426481"/>
            <a:ext cx="293667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21" name="Connector 20"/>
          <p:cNvCxnSpPr/>
          <p:nvPr/>
        </p:nvCxnSpPr>
        <p:spPr>
          <a:xfrm>
            <a:off x="685055" y="7467153"/>
            <a:ext cx="2936677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685055" y="7229409"/>
            <a:ext cx="293667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4014192" y="1602283"/>
            <a:ext cx="3209627" cy="5975895"/>
          </a:xfrm>
          <a:prstGeom prst="roundRect">
            <a:avLst>
              <a:gd name="adj" fmla="val 1275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4132379" y="1704546"/>
            <a:ext cx="1395531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2B33D"/>
                </a:solidFill>
                <a:latin typeface="Trebuchet MS"/>
              </a:rPr>
              <a:t>Helps them calm</a:t>
            </a:r>
          </a:p>
        </p:txBody>
      </p:sp>
      <p:cxnSp>
        <p:nvCxnSpPr>
          <p:cNvPr id="25" name="Connector 24"/>
          <p:cNvCxnSpPr/>
          <p:nvPr/>
        </p:nvCxnSpPr>
        <p:spPr>
          <a:xfrm>
            <a:off x="4150667" y="2649438"/>
            <a:ext cx="2936677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4150667" y="2411694"/>
            <a:ext cx="293667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27" name="Connector 26"/>
          <p:cNvCxnSpPr/>
          <p:nvPr/>
        </p:nvCxnSpPr>
        <p:spPr>
          <a:xfrm>
            <a:off x="4150667" y="3452514"/>
            <a:ext cx="2936677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4150667" y="3214770"/>
            <a:ext cx="293667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29" name="Connector 28"/>
          <p:cNvCxnSpPr/>
          <p:nvPr/>
        </p:nvCxnSpPr>
        <p:spPr>
          <a:xfrm>
            <a:off x="4150667" y="4255442"/>
            <a:ext cx="2936677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4150667" y="4017698"/>
            <a:ext cx="293667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31" name="Connector 30"/>
          <p:cNvCxnSpPr/>
          <p:nvPr/>
        </p:nvCxnSpPr>
        <p:spPr>
          <a:xfrm>
            <a:off x="4150667" y="5058370"/>
            <a:ext cx="2936677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4150667" y="4820626"/>
            <a:ext cx="293667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33" name="Connector 32"/>
          <p:cNvCxnSpPr/>
          <p:nvPr/>
        </p:nvCxnSpPr>
        <p:spPr>
          <a:xfrm>
            <a:off x="4150667" y="5861298"/>
            <a:ext cx="2936677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4150667" y="5623554"/>
            <a:ext cx="293667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35" name="Connector 34"/>
          <p:cNvCxnSpPr/>
          <p:nvPr/>
        </p:nvCxnSpPr>
        <p:spPr>
          <a:xfrm>
            <a:off x="4150667" y="6664225"/>
            <a:ext cx="2936677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4150667" y="6426481"/>
            <a:ext cx="293667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37" name="Connector 36"/>
          <p:cNvCxnSpPr/>
          <p:nvPr/>
        </p:nvCxnSpPr>
        <p:spPr>
          <a:xfrm>
            <a:off x="4150667" y="7467153"/>
            <a:ext cx="2936677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4150667" y="7229409"/>
            <a:ext cx="293667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530292" y="7782091"/>
            <a:ext cx="1361003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19B3A6"/>
                </a:solidFill>
                <a:latin typeface="Trebuchet MS"/>
              </a:rPr>
              <a:t>Tools that help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530292" y="7950267"/>
            <a:ext cx="4298424" cy="1691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0" i="0">
                <a:solidFill>
                  <a:srgbClr val="7B80A3"/>
                </a:solidFill>
                <a:latin typeface="Calibri"/>
              </a:rPr>
              <a:t>Headphones, a chew, a weighted item, a fidget: name what works and where it is kept.</a:t>
            </a:r>
          </a:p>
        </p:txBody>
      </p:sp>
      <p:cxnSp>
        <p:nvCxnSpPr>
          <p:cNvPr id="41" name="Connector 40"/>
          <p:cNvCxnSpPr/>
          <p:nvPr/>
        </p:nvCxnSpPr>
        <p:spPr>
          <a:xfrm>
            <a:off x="548580" y="8384976"/>
            <a:ext cx="667523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548580" y="8147232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43" name="Connector 42"/>
          <p:cNvCxnSpPr/>
          <p:nvPr/>
        </p:nvCxnSpPr>
        <p:spPr>
          <a:xfrm>
            <a:off x="548580" y="8677572"/>
            <a:ext cx="667523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548580" y="8439828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45" name="Connector 44"/>
          <p:cNvCxnSpPr/>
          <p:nvPr/>
        </p:nvCxnSpPr>
        <p:spPr>
          <a:xfrm>
            <a:off x="548580" y="8970168"/>
            <a:ext cx="667523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548580" y="8732424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47" name="Connector 46"/>
          <p:cNvCxnSpPr/>
          <p:nvPr/>
        </p:nvCxnSpPr>
        <p:spPr>
          <a:xfrm>
            <a:off x="548580" y="9262764"/>
            <a:ext cx="667523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548580" y="9025020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49" name="Connector 48"/>
          <p:cNvCxnSpPr/>
          <p:nvPr/>
        </p:nvCxnSpPr>
        <p:spPr>
          <a:xfrm>
            <a:off x="548580" y="9555360"/>
            <a:ext cx="667523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548580" y="9317616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621672" y="9604640"/>
            <a:ext cx="3593871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Trebuchet MS"/>
              </a:rPr>
              <a:t>spectrumunlocked.com/blog/free-emergency-binder-printables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548580" y="502890"/>
            <a:ext cx="6675239" cy="946993"/>
          </a:xfrm>
          <a:prstGeom prst="roundRect">
            <a:avLst>
              <a:gd name="adj" fmla="val 10058"/>
            </a:avLst>
          </a:prstGeom>
          <a:solidFill>
            <a:srgbClr val="1B2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2692" y="681353"/>
            <a:ext cx="1925359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FFFFF"/>
                </a:solidFill>
                <a:latin typeface="Trebuchet MS"/>
              </a:rPr>
              <a:t>Autism Emergency Binder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2692" y="859053"/>
            <a:ext cx="3087112" cy="3120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599" b="1" i="0">
                <a:solidFill>
                  <a:srgbClr val="FFFFFF"/>
                </a:solidFill>
                <a:latin typeface="Trebuchet MS"/>
              </a:rPr>
              <a:t>Safety and Elopement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2692" y="1192279"/>
            <a:ext cx="4371647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FFFFFF"/>
                </a:solidFill>
                <a:latin typeface="Calibri"/>
              </a:rPr>
              <a:t>Many autistic children leave safe places when overwhelmed. This page is the plan.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0292" y="1568070"/>
            <a:ext cx="1796325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19B3A6"/>
                </a:solidFill>
                <a:latin typeface="Trebuchet MS"/>
              </a:rPr>
              <a:t>May leave or hide when</a:t>
            </a:r>
          </a:p>
        </p:txBody>
      </p:sp>
      <p:cxnSp>
        <p:nvCxnSpPr>
          <p:cNvPr id="8" name="Connector 7"/>
          <p:cNvCxnSpPr/>
          <p:nvPr/>
        </p:nvCxnSpPr>
        <p:spPr>
          <a:xfrm>
            <a:off x="548580" y="2178843"/>
            <a:ext cx="667523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548580" y="1941099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10" name="Connector 9"/>
          <p:cNvCxnSpPr/>
          <p:nvPr/>
        </p:nvCxnSpPr>
        <p:spPr>
          <a:xfrm>
            <a:off x="548580" y="2647801"/>
            <a:ext cx="667523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548580" y="2410057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12" name="Connector 11"/>
          <p:cNvCxnSpPr/>
          <p:nvPr/>
        </p:nvCxnSpPr>
        <p:spPr>
          <a:xfrm>
            <a:off x="548580" y="3116758"/>
            <a:ext cx="667523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548580" y="2879014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548580" y="3585716"/>
            <a:ext cx="667523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548580" y="3347972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16" name="Connector 15"/>
          <p:cNvCxnSpPr/>
          <p:nvPr/>
        </p:nvCxnSpPr>
        <p:spPr>
          <a:xfrm>
            <a:off x="548580" y="4054673"/>
            <a:ext cx="667523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548580" y="3816929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30292" y="4172860"/>
            <a:ext cx="1560433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F5E5B"/>
                </a:solidFill>
                <a:latin typeface="Trebuchet MS"/>
              </a:rPr>
              <a:t>Likely places to go</a:t>
            </a:r>
          </a:p>
        </p:txBody>
      </p:sp>
      <p:cxnSp>
        <p:nvCxnSpPr>
          <p:cNvPr id="19" name="Connector 18"/>
          <p:cNvCxnSpPr/>
          <p:nvPr/>
        </p:nvCxnSpPr>
        <p:spPr>
          <a:xfrm>
            <a:off x="548580" y="4783782"/>
            <a:ext cx="667523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548580" y="4546038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21" name="Connector 20"/>
          <p:cNvCxnSpPr/>
          <p:nvPr/>
        </p:nvCxnSpPr>
        <p:spPr>
          <a:xfrm>
            <a:off x="548580" y="5252739"/>
            <a:ext cx="667523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548580" y="5014995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23" name="Connector 22"/>
          <p:cNvCxnSpPr/>
          <p:nvPr/>
        </p:nvCxnSpPr>
        <p:spPr>
          <a:xfrm>
            <a:off x="548580" y="5721697"/>
            <a:ext cx="667523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548580" y="5483953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25" name="Connector 24"/>
          <p:cNvCxnSpPr/>
          <p:nvPr/>
        </p:nvCxnSpPr>
        <p:spPr>
          <a:xfrm>
            <a:off x="548580" y="6190654"/>
            <a:ext cx="667523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548580" y="5952910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27" name="Connector 26"/>
          <p:cNvCxnSpPr/>
          <p:nvPr/>
        </p:nvCxnSpPr>
        <p:spPr>
          <a:xfrm>
            <a:off x="548580" y="6659612"/>
            <a:ext cx="667523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548580" y="6421868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548580" y="6786562"/>
            <a:ext cx="6675239" cy="1464915"/>
          </a:xfrm>
          <a:prstGeom prst="roundRect">
            <a:avLst>
              <a:gd name="adj" fmla="val 5201"/>
            </a:avLst>
          </a:prstGeom>
          <a:solidFill>
            <a:srgbClr val="FFFFFF"/>
          </a:solidFill>
          <a:ln w="19050">
            <a:solidFill>
              <a:srgbClr val="B3261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ectangle 29"/>
          <p:cNvSpPr/>
          <p:nvPr/>
        </p:nvSpPr>
        <p:spPr>
          <a:xfrm>
            <a:off x="567630" y="6805612"/>
            <a:ext cx="6637139" cy="237976"/>
          </a:xfrm>
          <a:prstGeom prst="rect">
            <a:avLst/>
          </a:prstGeom>
          <a:solidFill>
            <a:srgbClr val="B326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650843" y="6834949"/>
            <a:ext cx="1571446" cy="1882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FFFF"/>
                </a:solidFill>
                <a:latin typeface="Calibri"/>
              </a:rPr>
              <a:t>Drawn to water?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50843" y="7111025"/>
            <a:ext cx="5002530" cy="1691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232A54"/>
                </a:solidFill>
                <a:latin typeface="Calibri"/>
              </a:rPr>
              <a:t>Water is the leading danger in autism elopement. If yes, name the nearest water and search it FIRST.</a:t>
            </a:r>
          </a:p>
        </p:txBody>
      </p:sp>
      <p:cxnSp>
        <p:nvCxnSpPr>
          <p:cNvPr id="33" name="Connector 32"/>
          <p:cNvCxnSpPr/>
          <p:nvPr/>
        </p:nvCxnSpPr>
        <p:spPr>
          <a:xfrm>
            <a:off x="669131" y="7545734"/>
            <a:ext cx="6434137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669131" y="7307990"/>
            <a:ext cx="643413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35" name="Connector 34"/>
          <p:cNvCxnSpPr/>
          <p:nvPr/>
        </p:nvCxnSpPr>
        <p:spPr>
          <a:xfrm>
            <a:off x="669131" y="7838330"/>
            <a:ext cx="6434137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669131" y="7600586"/>
            <a:ext cx="643413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37" name="Connector 36"/>
          <p:cNvCxnSpPr/>
          <p:nvPr/>
        </p:nvCxnSpPr>
        <p:spPr>
          <a:xfrm>
            <a:off x="669131" y="8130926"/>
            <a:ext cx="6434137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669131" y="7893182"/>
            <a:ext cx="643413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548580" y="8378428"/>
            <a:ext cx="6675239" cy="1176932"/>
          </a:xfrm>
          <a:prstGeom prst="roundRect">
            <a:avLst>
              <a:gd name="adj" fmla="val 6474"/>
            </a:avLst>
          </a:prstGeom>
          <a:solidFill>
            <a:srgbClr val="FFFFFF"/>
          </a:solidFill>
          <a:ln w="19050">
            <a:solidFill>
              <a:srgbClr val="B3261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Rectangle 39"/>
          <p:cNvSpPr/>
          <p:nvPr/>
        </p:nvSpPr>
        <p:spPr>
          <a:xfrm>
            <a:off x="567630" y="8397478"/>
            <a:ext cx="6637139" cy="237976"/>
          </a:xfrm>
          <a:prstGeom prst="rect">
            <a:avLst/>
          </a:prstGeom>
          <a:solidFill>
            <a:srgbClr val="B326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650843" y="8426815"/>
            <a:ext cx="1684704" cy="1882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FFFF"/>
                </a:solidFill>
                <a:latin typeface="Calibri"/>
              </a:rPr>
              <a:t>If they are missing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650843" y="8728192"/>
            <a:ext cx="466248" cy="2072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99" b="1" i="0">
                <a:solidFill>
                  <a:srgbClr val="B3261E"/>
                </a:solidFill>
                <a:latin typeface="Calibri"/>
              </a:rPr>
              <a:t>1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763381" y="8728192"/>
            <a:ext cx="453896" cy="2072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99" b="1" i="0">
                <a:solidFill>
                  <a:srgbClr val="B3261E"/>
                </a:solidFill>
                <a:latin typeface="Calibri"/>
              </a:rPr>
              <a:t>.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860848" y="8737717"/>
            <a:ext cx="3423017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50" b="1" i="0">
                <a:solidFill>
                  <a:srgbClr val="232A54"/>
                </a:solidFill>
                <a:latin typeface="Calibri"/>
              </a:rPr>
              <a:t>Search water first if drawn to it, then favorite places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650843" y="8981944"/>
            <a:ext cx="491549" cy="2072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99" b="1" i="0">
                <a:solidFill>
                  <a:srgbClr val="B3261E"/>
                </a:solidFill>
                <a:latin typeface="Calibri"/>
              </a:rPr>
              <a:t>2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794248" y="8981944"/>
            <a:ext cx="453896" cy="2072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99" b="1" i="0">
                <a:solidFill>
                  <a:srgbClr val="B3261E"/>
                </a:solidFill>
                <a:latin typeface="Calibri"/>
              </a:rPr>
              <a:t>.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891715" y="8991469"/>
            <a:ext cx="3558153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50" b="1" i="0">
                <a:solidFill>
                  <a:srgbClr val="232A54"/>
                </a:solidFill>
                <a:latin typeface="Calibri"/>
              </a:rPr>
              <a:t>Do not chase or shout; approach calmly from the front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650843" y="9235695"/>
            <a:ext cx="490805" cy="2072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99" b="1" i="0">
                <a:solidFill>
                  <a:srgbClr val="B3261E"/>
                </a:solidFill>
                <a:latin typeface="Calibri"/>
              </a:rPr>
              <a:t>3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793340" y="9235695"/>
            <a:ext cx="453896" cy="2072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99" b="1" i="0">
                <a:solidFill>
                  <a:srgbClr val="B3261E"/>
                </a:solidFill>
                <a:latin typeface="Calibri"/>
              </a:rPr>
              <a:t>.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890807" y="9245220"/>
            <a:ext cx="4496365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50" b="1" i="0">
                <a:solidFill>
                  <a:srgbClr val="232A54"/>
                </a:solidFill>
                <a:latin typeface="Calibri"/>
              </a:rPr>
              <a:t>Call 911 and say the child is autistic and may not respond to their name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621672" y="9604640"/>
            <a:ext cx="3593871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Trebuchet MS"/>
              </a:rPr>
              <a:t>spectrumunlocked.com/blog/free-emergency-binder-printables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548580" y="502890"/>
            <a:ext cx="6675239" cy="1094333"/>
          </a:xfrm>
          <a:prstGeom prst="roundRect">
            <a:avLst>
              <a:gd name="adj" fmla="val 8703"/>
            </a:avLst>
          </a:prstGeom>
          <a:solidFill>
            <a:srgbClr val="1B2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2692" y="681353"/>
            <a:ext cx="1925359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FFFFF"/>
                </a:solidFill>
                <a:latin typeface="Trebuchet MS"/>
              </a:rPr>
              <a:t>Autism Emergency Binder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2692" y="859053"/>
            <a:ext cx="1801981" cy="3120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599" b="1" i="0">
                <a:solidFill>
                  <a:srgbClr val="FFFFFF"/>
                </a:solidFill>
                <a:latin typeface="Trebuchet MS"/>
              </a:rPr>
              <a:t>Safe Foods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2692" y="1192279"/>
            <a:ext cx="5021282" cy="32602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FFFFFF"/>
                </a:solidFill>
                <a:latin typeface="Calibri"/>
              </a:rPr>
              <a:t>Food is safety and comfort here, not preference. Offer from the safe list; never force the refused list.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580" y="1749623"/>
            <a:ext cx="3209627" cy="5828555"/>
          </a:xfrm>
          <a:prstGeom prst="roundRect">
            <a:avLst>
              <a:gd name="adj" fmla="val 1307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66767" y="1851886"/>
            <a:ext cx="1080313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2B33D"/>
                </a:solidFill>
                <a:latin typeface="Trebuchet MS"/>
              </a:rPr>
              <a:t>Safe foods</a:t>
            </a:r>
          </a:p>
        </p:txBody>
      </p:sp>
      <p:cxnSp>
        <p:nvCxnSpPr>
          <p:cNvPr id="9" name="Connector 8"/>
          <p:cNvCxnSpPr/>
          <p:nvPr/>
        </p:nvCxnSpPr>
        <p:spPr>
          <a:xfrm>
            <a:off x="685055" y="2601962"/>
            <a:ext cx="2936677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685055" y="2364218"/>
            <a:ext cx="293667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685055" y="3210222"/>
            <a:ext cx="2936677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685055" y="2972478"/>
            <a:ext cx="293667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13" name="Connector 12"/>
          <p:cNvCxnSpPr/>
          <p:nvPr/>
        </p:nvCxnSpPr>
        <p:spPr>
          <a:xfrm>
            <a:off x="685055" y="3818334"/>
            <a:ext cx="2936677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685055" y="3580590"/>
            <a:ext cx="293667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15" name="Connector 14"/>
          <p:cNvCxnSpPr/>
          <p:nvPr/>
        </p:nvCxnSpPr>
        <p:spPr>
          <a:xfrm>
            <a:off x="685055" y="4426594"/>
            <a:ext cx="2936677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685055" y="4188850"/>
            <a:ext cx="293667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17" name="Connector 16"/>
          <p:cNvCxnSpPr/>
          <p:nvPr/>
        </p:nvCxnSpPr>
        <p:spPr>
          <a:xfrm>
            <a:off x="685055" y="5034706"/>
            <a:ext cx="2936677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685055" y="4796962"/>
            <a:ext cx="293667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19" name="Connector 18"/>
          <p:cNvCxnSpPr/>
          <p:nvPr/>
        </p:nvCxnSpPr>
        <p:spPr>
          <a:xfrm>
            <a:off x="685055" y="5642818"/>
            <a:ext cx="2936677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685055" y="5405074"/>
            <a:ext cx="293667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21" name="Connector 20"/>
          <p:cNvCxnSpPr/>
          <p:nvPr/>
        </p:nvCxnSpPr>
        <p:spPr>
          <a:xfrm>
            <a:off x="685055" y="6250930"/>
            <a:ext cx="2936677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685055" y="6013186"/>
            <a:ext cx="293667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23" name="Connector 22"/>
          <p:cNvCxnSpPr/>
          <p:nvPr/>
        </p:nvCxnSpPr>
        <p:spPr>
          <a:xfrm>
            <a:off x="685055" y="6859041"/>
            <a:ext cx="2936677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685055" y="6621297"/>
            <a:ext cx="293667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25" name="Connector 24"/>
          <p:cNvCxnSpPr/>
          <p:nvPr/>
        </p:nvCxnSpPr>
        <p:spPr>
          <a:xfrm>
            <a:off x="685055" y="7467153"/>
            <a:ext cx="2936677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685055" y="7229409"/>
            <a:ext cx="293667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4014192" y="1749623"/>
            <a:ext cx="3209627" cy="5828555"/>
          </a:xfrm>
          <a:prstGeom prst="roundRect">
            <a:avLst>
              <a:gd name="adj" fmla="val 1307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4132379" y="1851886"/>
            <a:ext cx="1108888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B3261E"/>
                </a:solidFill>
                <a:latin typeface="Trebuchet MS"/>
              </a:rPr>
              <a:t>Will refuse</a:t>
            </a:r>
          </a:p>
        </p:txBody>
      </p:sp>
      <p:cxnSp>
        <p:nvCxnSpPr>
          <p:cNvPr id="29" name="Connector 28"/>
          <p:cNvCxnSpPr/>
          <p:nvPr/>
        </p:nvCxnSpPr>
        <p:spPr>
          <a:xfrm>
            <a:off x="4150667" y="2601962"/>
            <a:ext cx="2936677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4150667" y="2364218"/>
            <a:ext cx="293667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31" name="Connector 30"/>
          <p:cNvCxnSpPr/>
          <p:nvPr/>
        </p:nvCxnSpPr>
        <p:spPr>
          <a:xfrm>
            <a:off x="4150667" y="3210222"/>
            <a:ext cx="2936677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4150667" y="2972478"/>
            <a:ext cx="293667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33" name="Connector 32"/>
          <p:cNvCxnSpPr/>
          <p:nvPr/>
        </p:nvCxnSpPr>
        <p:spPr>
          <a:xfrm>
            <a:off x="4150667" y="3818334"/>
            <a:ext cx="2936677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4150667" y="3580590"/>
            <a:ext cx="293667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35" name="Connector 34"/>
          <p:cNvCxnSpPr/>
          <p:nvPr/>
        </p:nvCxnSpPr>
        <p:spPr>
          <a:xfrm>
            <a:off x="4150667" y="4426594"/>
            <a:ext cx="2936677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4150667" y="4188850"/>
            <a:ext cx="293667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37" name="Connector 36"/>
          <p:cNvCxnSpPr/>
          <p:nvPr/>
        </p:nvCxnSpPr>
        <p:spPr>
          <a:xfrm>
            <a:off x="4150667" y="5034706"/>
            <a:ext cx="2936677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4150667" y="4796962"/>
            <a:ext cx="293667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39" name="Connector 38"/>
          <p:cNvCxnSpPr/>
          <p:nvPr/>
        </p:nvCxnSpPr>
        <p:spPr>
          <a:xfrm>
            <a:off x="4150667" y="5642818"/>
            <a:ext cx="2936677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4150667" y="5405074"/>
            <a:ext cx="293667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41" name="Connector 40"/>
          <p:cNvCxnSpPr/>
          <p:nvPr/>
        </p:nvCxnSpPr>
        <p:spPr>
          <a:xfrm>
            <a:off x="4150667" y="6250930"/>
            <a:ext cx="2936677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4150667" y="6013186"/>
            <a:ext cx="293667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43" name="Connector 42"/>
          <p:cNvCxnSpPr/>
          <p:nvPr/>
        </p:nvCxnSpPr>
        <p:spPr>
          <a:xfrm>
            <a:off x="4150667" y="6859041"/>
            <a:ext cx="2936677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4150667" y="6621297"/>
            <a:ext cx="293667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45" name="Connector 44"/>
          <p:cNvCxnSpPr/>
          <p:nvPr/>
        </p:nvCxnSpPr>
        <p:spPr>
          <a:xfrm>
            <a:off x="4150667" y="7467153"/>
            <a:ext cx="2936677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4150667" y="7229409"/>
            <a:ext cx="293667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530292" y="7782091"/>
            <a:ext cx="1261735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19B3A6"/>
                </a:solidFill>
                <a:latin typeface="Trebuchet MS"/>
              </a:rPr>
              <a:t>Feeding notes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530292" y="7950267"/>
            <a:ext cx="2550586" cy="1691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0" i="0">
                <a:solidFill>
                  <a:srgbClr val="7B80A3"/>
                </a:solidFill>
                <a:latin typeface="Calibri"/>
              </a:rPr>
              <a:t>Utensils, textures, how they drink, help needed.</a:t>
            </a:r>
          </a:p>
        </p:txBody>
      </p:sp>
      <p:cxnSp>
        <p:nvCxnSpPr>
          <p:cNvPr id="49" name="Connector 48"/>
          <p:cNvCxnSpPr/>
          <p:nvPr/>
        </p:nvCxnSpPr>
        <p:spPr>
          <a:xfrm>
            <a:off x="548580" y="8384976"/>
            <a:ext cx="667523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548580" y="8147232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51" name="Connector 50"/>
          <p:cNvCxnSpPr/>
          <p:nvPr/>
        </p:nvCxnSpPr>
        <p:spPr>
          <a:xfrm>
            <a:off x="548580" y="8677572"/>
            <a:ext cx="667523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548580" y="8439828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53" name="Connector 52"/>
          <p:cNvCxnSpPr/>
          <p:nvPr/>
        </p:nvCxnSpPr>
        <p:spPr>
          <a:xfrm>
            <a:off x="548580" y="8970168"/>
            <a:ext cx="667523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548580" y="8732424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55" name="Connector 54"/>
          <p:cNvCxnSpPr/>
          <p:nvPr/>
        </p:nvCxnSpPr>
        <p:spPr>
          <a:xfrm>
            <a:off x="548580" y="9262764"/>
            <a:ext cx="667523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548580" y="9025020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57" name="Connector 56"/>
          <p:cNvCxnSpPr/>
          <p:nvPr/>
        </p:nvCxnSpPr>
        <p:spPr>
          <a:xfrm>
            <a:off x="548580" y="9555360"/>
            <a:ext cx="667523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>
            <a:off x="548580" y="9317616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621672" y="9604640"/>
            <a:ext cx="3593871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Trebuchet MS"/>
              </a:rPr>
              <a:t>spectrumunlocked.com/blog/free-emergency-binder-printables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548580" y="502890"/>
            <a:ext cx="6675239" cy="761553"/>
          </a:xfrm>
          <a:prstGeom prst="roundRect">
            <a:avLst>
              <a:gd name="adj" fmla="val 12507"/>
            </a:avLst>
          </a:prstGeom>
          <a:solidFill>
            <a:srgbClr val="1B2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2692" y="681353"/>
            <a:ext cx="1925359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FFFFF"/>
                </a:solidFill>
                <a:latin typeface="Trebuchet MS"/>
              </a:rPr>
              <a:t>Autism Emergency Binder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2692" y="859053"/>
            <a:ext cx="3107799" cy="3120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599" b="1" i="0">
                <a:solidFill>
                  <a:srgbClr val="FFFFFF"/>
                </a:solidFill>
                <a:latin typeface="Trebuchet MS"/>
              </a:rPr>
              <a:t>School and Therapies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48580" y="1416843"/>
            <a:ext cx="6675239" cy="1231552"/>
          </a:xfrm>
          <a:prstGeom prst="roundRect">
            <a:avLst>
              <a:gd name="adj" fmla="val 6187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66767" y="1604831"/>
            <a:ext cx="848290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19B3A6"/>
                </a:solidFill>
                <a:latin typeface="Trebuchet MS"/>
              </a:rPr>
              <a:t>School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66767" y="1884181"/>
            <a:ext cx="848290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7B80A3"/>
                </a:solidFill>
                <a:latin typeface="Trebuchet MS"/>
              </a:rPr>
              <a:t>School</a:t>
            </a:r>
          </a:p>
        </p:txBody>
      </p:sp>
      <p:cxnSp>
        <p:nvCxnSpPr>
          <p:cNvPr id="9" name="Connector 8"/>
          <p:cNvCxnSpPr/>
          <p:nvPr/>
        </p:nvCxnSpPr>
        <p:spPr>
          <a:xfrm>
            <a:off x="1198066" y="2045344"/>
            <a:ext cx="2573834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198066" y="1807600"/>
            <a:ext cx="257383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982212" y="1884181"/>
            <a:ext cx="909012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7B80A3"/>
                </a:solidFill>
                <a:latin typeface="Trebuchet MS"/>
              </a:rPr>
              <a:t>Teacher</a:t>
            </a:r>
          </a:p>
        </p:txBody>
      </p:sp>
      <p:cxnSp>
        <p:nvCxnSpPr>
          <p:cNvPr id="12" name="Connector 11"/>
          <p:cNvCxnSpPr/>
          <p:nvPr/>
        </p:nvCxnSpPr>
        <p:spPr>
          <a:xfrm>
            <a:off x="4574232" y="2045344"/>
            <a:ext cx="2513112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4574232" y="1807600"/>
            <a:ext cx="251311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66767" y="2249257"/>
            <a:ext cx="779234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7B80A3"/>
                </a:solidFill>
                <a:latin typeface="Trebuchet MS"/>
              </a:rPr>
              <a:t>Phone</a:t>
            </a:r>
          </a:p>
        </p:txBody>
      </p:sp>
      <p:cxnSp>
        <p:nvCxnSpPr>
          <p:cNvPr id="15" name="Connector 14"/>
          <p:cNvCxnSpPr/>
          <p:nvPr/>
        </p:nvCxnSpPr>
        <p:spPr>
          <a:xfrm>
            <a:off x="1129010" y="2410420"/>
            <a:ext cx="2642890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1129010" y="2172676"/>
            <a:ext cx="26428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982212" y="2249257"/>
            <a:ext cx="733841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7B80A3"/>
                </a:solidFill>
                <a:latin typeface="Trebuchet MS"/>
              </a:rPr>
              <a:t>Email</a:t>
            </a:r>
          </a:p>
        </p:txBody>
      </p:sp>
      <p:cxnSp>
        <p:nvCxnSpPr>
          <p:cNvPr id="18" name="Connector 17"/>
          <p:cNvCxnSpPr/>
          <p:nvPr/>
        </p:nvCxnSpPr>
        <p:spPr>
          <a:xfrm>
            <a:off x="4399061" y="2410420"/>
            <a:ext cx="2688283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4399061" y="2172676"/>
            <a:ext cx="268828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30292" y="2852308"/>
            <a:ext cx="1814631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F5E5B"/>
                </a:solidFill>
                <a:latin typeface="Trebuchet MS"/>
              </a:rPr>
              <a:t>Therapies and services</a:t>
            </a:r>
          </a:p>
        </p:txBody>
      </p:sp>
      <p:cxnSp>
        <p:nvCxnSpPr>
          <p:cNvPr id="21" name="Connector 20"/>
          <p:cNvCxnSpPr/>
          <p:nvPr/>
        </p:nvCxnSpPr>
        <p:spPr>
          <a:xfrm>
            <a:off x="548580" y="3273474"/>
            <a:ext cx="1489918" cy="0"/>
          </a:xfrm>
          <a:prstGeom prst="line">
            <a:avLst/>
          </a:prstGeom>
          <a:ln w="19050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548580" y="3035730"/>
            <a:ext cx="148991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81042" y="3096684"/>
            <a:ext cx="870317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19B3A6"/>
                </a:solidFill>
                <a:latin typeface="Trebuchet MS"/>
              </a:rPr>
              <a:t>Service</a:t>
            </a:r>
          </a:p>
        </p:txBody>
      </p:sp>
      <p:cxnSp>
        <p:nvCxnSpPr>
          <p:cNvPr id="24" name="Connector 23"/>
          <p:cNvCxnSpPr/>
          <p:nvPr/>
        </p:nvCxnSpPr>
        <p:spPr>
          <a:xfrm>
            <a:off x="2038498" y="3273474"/>
            <a:ext cx="1711524" cy="0"/>
          </a:xfrm>
          <a:prstGeom prst="line">
            <a:avLst/>
          </a:prstGeom>
          <a:ln w="19050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2038498" y="3035730"/>
            <a:ext cx="171152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070961" y="3096684"/>
            <a:ext cx="953660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F5E5B"/>
                </a:solidFill>
                <a:latin typeface="Trebuchet MS"/>
              </a:rPr>
              <a:t>Provider</a:t>
            </a:r>
          </a:p>
        </p:txBody>
      </p:sp>
      <p:cxnSp>
        <p:nvCxnSpPr>
          <p:cNvPr id="27" name="Connector 26"/>
          <p:cNvCxnSpPr/>
          <p:nvPr/>
        </p:nvCxnSpPr>
        <p:spPr>
          <a:xfrm>
            <a:off x="3750022" y="3273474"/>
            <a:ext cx="1247775" cy="0"/>
          </a:xfrm>
          <a:prstGeom prst="line">
            <a:avLst/>
          </a:prstGeom>
          <a:ln w="19050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3750022" y="3035730"/>
            <a:ext cx="1247775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782484" y="3096684"/>
            <a:ext cx="779234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2B33D"/>
                </a:solidFill>
                <a:latin typeface="Trebuchet MS"/>
              </a:rPr>
              <a:t>Phone</a:t>
            </a:r>
          </a:p>
        </p:txBody>
      </p:sp>
      <p:cxnSp>
        <p:nvCxnSpPr>
          <p:cNvPr id="30" name="Connector 29"/>
          <p:cNvCxnSpPr/>
          <p:nvPr/>
        </p:nvCxnSpPr>
        <p:spPr>
          <a:xfrm>
            <a:off x="4997797" y="3273474"/>
            <a:ext cx="2226022" cy="0"/>
          </a:xfrm>
          <a:prstGeom prst="line">
            <a:avLst/>
          </a:prstGeom>
          <a:ln w="19050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4997797" y="3035730"/>
            <a:ext cx="222602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5030259" y="3096684"/>
            <a:ext cx="1146988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7C6BD9"/>
                </a:solidFill>
                <a:latin typeface="Trebuchet MS"/>
              </a:rPr>
              <a:t>Day and time</a:t>
            </a:r>
          </a:p>
        </p:txBody>
      </p:sp>
      <p:cxnSp>
        <p:nvCxnSpPr>
          <p:cNvPr id="33" name="Connector 32"/>
          <p:cNvCxnSpPr/>
          <p:nvPr/>
        </p:nvCxnSpPr>
        <p:spPr>
          <a:xfrm>
            <a:off x="548580" y="3584227"/>
            <a:ext cx="1489918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548580" y="3346483"/>
            <a:ext cx="148991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35" name="Connector 34"/>
          <p:cNvCxnSpPr/>
          <p:nvPr/>
        </p:nvCxnSpPr>
        <p:spPr>
          <a:xfrm>
            <a:off x="2038498" y="3584227"/>
            <a:ext cx="1711524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2038498" y="3346483"/>
            <a:ext cx="171152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37" name="Connector 36"/>
          <p:cNvCxnSpPr/>
          <p:nvPr/>
        </p:nvCxnSpPr>
        <p:spPr>
          <a:xfrm>
            <a:off x="3750022" y="3584227"/>
            <a:ext cx="1247775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3750022" y="3346483"/>
            <a:ext cx="1247775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39" name="Connector 38"/>
          <p:cNvCxnSpPr/>
          <p:nvPr/>
        </p:nvCxnSpPr>
        <p:spPr>
          <a:xfrm>
            <a:off x="4997797" y="3584227"/>
            <a:ext cx="2226022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4997797" y="3346483"/>
            <a:ext cx="222602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41" name="Connector 40"/>
          <p:cNvCxnSpPr/>
          <p:nvPr/>
        </p:nvCxnSpPr>
        <p:spPr>
          <a:xfrm>
            <a:off x="548580" y="3894980"/>
            <a:ext cx="1489918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548580" y="3657236"/>
            <a:ext cx="148991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43" name="Connector 42"/>
          <p:cNvCxnSpPr/>
          <p:nvPr/>
        </p:nvCxnSpPr>
        <p:spPr>
          <a:xfrm>
            <a:off x="2038498" y="3894980"/>
            <a:ext cx="1711524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2038498" y="3657236"/>
            <a:ext cx="171152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45" name="Connector 44"/>
          <p:cNvCxnSpPr/>
          <p:nvPr/>
        </p:nvCxnSpPr>
        <p:spPr>
          <a:xfrm>
            <a:off x="3750022" y="3894980"/>
            <a:ext cx="1247775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3750022" y="3657236"/>
            <a:ext cx="1247775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47" name="Connector 46"/>
          <p:cNvCxnSpPr/>
          <p:nvPr/>
        </p:nvCxnSpPr>
        <p:spPr>
          <a:xfrm>
            <a:off x="4997797" y="3894980"/>
            <a:ext cx="2226022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4997797" y="3657236"/>
            <a:ext cx="222602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49" name="Connector 48"/>
          <p:cNvCxnSpPr/>
          <p:nvPr/>
        </p:nvCxnSpPr>
        <p:spPr>
          <a:xfrm>
            <a:off x="548580" y="4205733"/>
            <a:ext cx="1489918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548580" y="3967989"/>
            <a:ext cx="148991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51" name="Connector 50"/>
          <p:cNvCxnSpPr/>
          <p:nvPr/>
        </p:nvCxnSpPr>
        <p:spPr>
          <a:xfrm>
            <a:off x="2038498" y="4205733"/>
            <a:ext cx="1711524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2038498" y="3967989"/>
            <a:ext cx="171152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53" name="Connector 52"/>
          <p:cNvCxnSpPr/>
          <p:nvPr/>
        </p:nvCxnSpPr>
        <p:spPr>
          <a:xfrm>
            <a:off x="3750022" y="4205733"/>
            <a:ext cx="1247775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3750022" y="3967989"/>
            <a:ext cx="1247775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55" name="Connector 54"/>
          <p:cNvCxnSpPr/>
          <p:nvPr/>
        </p:nvCxnSpPr>
        <p:spPr>
          <a:xfrm>
            <a:off x="4997797" y="4205733"/>
            <a:ext cx="2226022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4997797" y="3967989"/>
            <a:ext cx="222602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57" name="Connector 56"/>
          <p:cNvCxnSpPr/>
          <p:nvPr/>
        </p:nvCxnSpPr>
        <p:spPr>
          <a:xfrm>
            <a:off x="548580" y="4516487"/>
            <a:ext cx="1489918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>
            <a:off x="548580" y="4278743"/>
            <a:ext cx="148991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59" name="Connector 58"/>
          <p:cNvCxnSpPr/>
          <p:nvPr/>
        </p:nvCxnSpPr>
        <p:spPr>
          <a:xfrm>
            <a:off x="2038498" y="4516487"/>
            <a:ext cx="1711524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0" name="TextBox 59"/>
          <p:cNvSpPr txBox="1"/>
          <p:nvPr/>
        </p:nvSpPr>
        <p:spPr>
          <a:xfrm>
            <a:off x="2038498" y="4278743"/>
            <a:ext cx="171152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61" name="Connector 60"/>
          <p:cNvCxnSpPr/>
          <p:nvPr/>
        </p:nvCxnSpPr>
        <p:spPr>
          <a:xfrm>
            <a:off x="3750022" y="4516487"/>
            <a:ext cx="1247775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2" name="TextBox 61"/>
          <p:cNvSpPr txBox="1"/>
          <p:nvPr/>
        </p:nvSpPr>
        <p:spPr>
          <a:xfrm>
            <a:off x="3750022" y="4278743"/>
            <a:ext cx="1247775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63" name="Connector 62"/>
          <p:cNvCxnSpPr/>
          <p:nvPr/>
        </p:nvCxnSpPr>
        <p:spPr>
          <a:xfrm>
            <a:off x="4997797" y="4516487"/>
            <a:ext cx="2226022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4" name="TextBox 63"/>
          <p:cNvSpPr txBox="1"/>
          <p:nvPr/>
        </p:nvSpPr>
        <p:spPr>
          <a:xfrm>
            <a:off x="4997797" y="4278743"/>
            <a:ext cx="222602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65" name="Connector 64"/>
          <p:cNvCxnSpPr/>
          <p:nvPr/>
        </p:nvCxnSpPr>
        <p:spPr>
          <a:xfrm>
            <a:off x="548580" y="4827240"/>
            <a:ext cx="1489918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6" name="TextBox 65"/>
          <p:cNvSpPr txBox="1"/>
          <p:nvPr/>
        </p:nvSpPr>
        <p:spPr>
          <a:xfrm>
            <a:off x="548580" y="4589496"/>
            <a:ext cx="148991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67" name="Connector 66"/>
          <p:cNvCxnSpPr/>
          <p:nvPr/>
        </p:nvCxnSpPr>
        <p:spPr>
          <a:xfrm>
            <a:off x="2038498" y="4827240"/>
            <a:ext cx="1711524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8" name="TextBox 67"/>
          <p:cNvSpPr txBox="1"/>
          <p:nvPr/>
        </p:nvSpPr>
        <p:spPr>
          <a:xfrm>
            <a:off x="2038498" y="4589496"/>
            <a:ext cx="171152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69" name="Connector 68"/>
          <p:cNvCxnSpPr/>
          <p:nvPr/>
        </p:nvCxnSpPr>
        <p:spPr>
          <a:xfrm>
            <a:off x="3750022" y="4827240"/>
            <a:ext cx="1247775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0" name="TextBox 69"/>
          <p:cNvSpPr txBox="1"/>
          <p:nvPr/>
        </p:nvSpPr>
        <p:spPr>
          <a:xfrm>
            <a:off x="3750022" y="4589496"/>
            <a:ext cx="1247775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71" name="Connector 70"/>
          <p:cNvCxnSpPr/>
          <p:nvPr/>
        </p:nvCxnSpPr>
        <p:spPr>
          <a:xfrm>
            <a:off x="4997797" y="4827240"/>
            <a:ext cx="2226022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2" name="TextBox 71"/>
          <p:cNvSpPr txBox="1"/>
          <p:nvPr/>
        </p:nvSpPr>
        <p:spPr>
          <a:xfrm>
            <a:off x="4997797" y="4589496"/>
            <a:ext cx="222602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73" name="Connector 72"/>
          <p:cNvCxnSpPr/>
          <p:nvPr/>
        </p:nvCxnSpPr>
        <p:spPr>
          <a:xfrm>
            <a:off x="548580" y="5137993"/>
            <a:ext cx="1489918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4" name="TextBox 73"/>
          <p:cNvSpPr txBox="1"/>
          <p:nvPr/>
        </p:nvSpPr>
        <p:spPr>
          <a:xfrm>
            <a:off x="548580" y="4900249"/>
            <a:ext cx="148991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75" name="Connector 74"/>
          <p:cNvCxnSpPr/>
          <p:nvPr/>
        </p:nvCxnSpPr>
        <p:spPr>
          <a:xfrm>
            <a:off x="2038498" y="5137993"/>
            <a:ext cx="1711524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6" name="TextBox 75"/>
          <p:cNvSpPr txBox="1"/>
          <p:nvPr/>
        </p:nvSpPr>
        <p:spPr>
          <a:xfrm>
            <a:off x="2038498" y="4900249"/>
            <a:ext cx="171152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77" name="Connector 76"/>
          <p:cNvCxnSpPr/>
          <p:nvPr/>
        </p:nvCxnSpPr>
        <p:spPr>
          <a:xfrm>
            <a:off x="3750022" y="5137993"/>
            <a:ext cx="1247775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8" name="TextBox 77"/>
          <p:cNvSpPr txBox="1"/>
          <p:nvPr/>
        </p:nvSpPr>
        <p:spPr>
          <a:xfrm>
            <a:off x="3750022" y="4900249"/>
            <a:ext cx="1247775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79" name="Connector 78"/>
          <p:cNvCxnSpPr/>
          <p:nvPr/>
        </p:nvCxnSpPr>
        <p:spPr>
          <a:xfrm>
            <a:off x="4997797" y="5137993"/>
            <a:ext cx="2226022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0" name="TextBox 79"/>
          <p:cNvSpPr txBox="1"/>
          <p:nvPr/>
        </p:nvSpPr>
        <p:spPr>
          <a:xfrm>
            <a:off x="4997797" y="4900249"/>
            <a:ext cx="222602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81" name="Connector 80"/>
          <p:cNvCxnSpPr/>
          <p:nvPr/>
        </p:nvCxnSpPr>
        <p:spPr>
          <a:xfrm>
            <a:off x="548580" y="5448746"/>
            <a:ext cx="1489918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2" name="TextBox 81"/>
          <p:cNvSpPr txBox="1"/>
          <p:nvPr/>
        </p:nvSpPr>
        <p:spPr>
          <a:xfrm>
            <a:off x="548580" y="5211002"/>
            <a:ext cx="148991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83" name="Connector 82"/>
          <p:cNvCxnSpPr/>
          <p:nvPr/>
        </p:nvCxnSpPr>
        <p:spPr>
          <a:xfrm>
            <a:off x="2038498" y="5448746"/>
            <a:ext cx="1711524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4" name="TextBox 83"/>
          <p:cNvSpPr txBox="1"/>
          <p:nvPr/>
        </p:nvSpPr>
        <p:spPr>
          <a:xfrm>
            <a:off x="2038498" y="5211002"/>
            <a:ext cx="171152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85" name="Connector 84"/>
          <p:cNvCxnSpPr/>
          <p:nvPr/>
        </p:nvCxnSpPr>
        <p:spPr>
          <a:xfrm>
            <a:off x="3750022" y="5448746"/>
            <a:ext cx="1247775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6" name="TextBox 85"/>
          <p:cNvSpPr txBox="1"/>
          <p:nvPr/>
        </p:nvSpPr>
        <p:spPr>
          <a:xfrm>
            <a:off x="3750022" y="5211002"/>
            <a:ext cx="1247775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87" name="Connector 86"/>
          <p:cNvCxnSpPr/>
          <p:nvPr/>
        </p:nvCxnSpPr>
        <p:spPr>
          <a:xfrm>
            <a:off x="4997797" y="5448746"/>
            <a:ext cx="2226022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8" name="TextBox 87"/>
          <p:cNvSpPr txBox="1"/>
          <p:nvPr/>
        </p:nvSpPr>
        <p:spPr>
          <a:xfrm>
            <a:off x="4997797" y="5211002"/>
            <a:ext cx="222602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89" name="TextBox 88"/>
          <p:cNvSpPr txBox="1"/>
          <p:nvPr/>
        </p:nvSpPr>
        <p:spPr>
          <a:xfrm>
            <a:off x="530292" y="5571696"/>
            <a:ext cx="1935033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2B33D"/>
                </a:solidFill>
                <a:latin typeface="Trebuchet MS"/>
              </a:rPr>
              <a:t>What helps them succeed</a:t>
            </a:r>
          </a:p>
        </p:txBody>
      </p:sp>
      <p:cxnSp>
        <p:nvCxnSpPr>
          <p:cNvPr id="90" name="Connector 89"/>
          <p:cNvCxnSpPr/>
          <p:nvPr/>
        </p:nvCxnSpPr>
        <p:spPr>
          <a:xfrm>
            <a:off x="548580" y="6193780"/>
            <a:ext cx="667523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1" name="TextBox 90"/>
          <p:cNvSpPr txBox="1"/>
          <p:nvPr/>
        </p:nvSpPr>
        <p:spPr>
          <a:xfrm>
            <a:off x="548580" y="5956036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92" name="Connector 91"/>
          <p:cNvCxnSpPr/>
          <p:nvPr/>
        </p:nvCxnSpPr>
        <p:spPr>
          <a:xfrm>
            <a:off x="548580" y="6674048"/>
            <a:ext cx="667523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3" name="TextBox 92"/>
          <p:cNvSpPr txBox="1"/>
          <p:nvPr/>
        </p:nvSpPr>
        <p:spPr>
          <a:xfrm>
            <a:off x="548580" y="6436304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94" name="Connector 93"/>
          <p:cNvCxnSpPr/>
          <p:nvPr/>
        </p:nvCxnSpPr>
        <p:spPr>
          <a:xfrm>
            <a:off x="548580" y="7154167"/>
            <a:ext cx="667523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5" name="TextBox 94"/>
          <p:cNvSpPr txBox="1"/>
          <p:nvPr/>
        </p:nvSpPr>
        <p:spPr>
          <a:xfrm>
            <a:off x="548580" y="6916423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96" name="Connector 95"/>
          <p:cNvCxnSpPr/>
          <p:nvPr/>
        </p:nvCxnSpPr>
        <p:spPr>
          <a:xfrm>
            <a:off x="548580" y="7634436"/>
            <a:ext cx="667523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7" name="TextBox 96"/>
          <p:cNvSpPr txBox="1"/>
          <p:nvPr/>
        </p:nvSpPr>
        <p:spPr>
          <a:xfrm>
            <a:off x="548580" y="7396692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98" name="Connector 97"/>
          <p:cNvCxnSpPr/>
          <p:nvPr/>
        </p:nvCxnSpPr>
        <p:spPr>
          <a:xfrm>
            <a:off x="548580" y="8114555"/>
            <a:ext cx="667523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9" name="TextBox 98"/>
          <p:cNvSpPr txBox="1"/>
          <p:nvPr/>
        </p:nvSpPr>
        <p:spPr>
          <a:xfrm>
            <a:off x="548580" y="7876811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100" name="Connector 99"/>
          <p:cNvCxnSpPr/>
          <p:nvPr/>
        </p:nvCxnSpPr>
        <p:spPr>
          <a:xfrm>
            <a:off x="548580" y="8594824"/>
            <a:ext cx="667523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1" name="TextBox 100"/>
          <p:cNvSpPr txBox="1"/>
          <p:nvPr/>
        </p:nvSpPr>
        <p:spPr>
          <a:xfrm>
            <a:off x="548580" y="8357080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102" name="Connector 101"/>
          <p:cNvCxnSpPr/>
          <p:nvPr/>
        </p:nvCxnSpPr>
        <p:spPr>
          <a:xfrm>
            <a:off x="548580" y="9075092"/>
            <a:ext cx="667523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3" name="TextBox 102"/>
          <p:cNvSpPr txBox="1"/>
          <p:nvPr/>
        </p:nvSpPr>
        <p:spPr>
          <a:xfrm>
            <a:off x="548580" y="8837348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104" name="Connector 103"/>
          <p:cNvCxnSpPr/>
          <p:nvPr/>
        </p:nvCxnSpPr>
        <p:spPr>
          <a:xfrm>
            <a:off x="548580" y="9555360"/>
            <a:ext cx="667523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5" name="TextBox 104"/>
          <p:cNvSpPr txBox="1"/>
          <p:nvPr/>
        </p:nvSpPr>
        <p:spPr>
          <a:xfrm>
            <a:off x="548580" y="9317616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621672" y="9604640"/>
            <a:ext cx="3593871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Trebuchet MS"/>
              </a:rPr>
              <a:t>spectrumunlocked.com/blog/free-emergency-binder-printables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