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 flipV="1">
            <a:off x="3217381" y="2930053"/>
            <a:ext cx="1337637" cy="21205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 rot="19680000">
            <a:off x="3321884" y="28325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1560000">
            <a:off x="3551790" y="28325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 rot="19800000">
            <a:off x="3781697" y="28325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440000">
            <a:off x="4011603" y="28325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20040000">
            <a:off x="4220609" y="28325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801731" y="3429017"/>
            <a:ext cx="454384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750" b="1" i="0">
                <a:solidFill>
                  <a:srgbClr val="C57C5F"/>
                </a:solidFill>
                <a:latin typeface="Archivo"/>
              </a:rPr>
              <a:t>Back-to-school templates for special education classrooms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58533" y="3736943"/>
            <a:ext cx="5230088" cy="5787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399" b="1" i="0">
                <a:solidFill>
                  <a:srgbClr val="343B38"/>
                </a:solidFill>
                <a:latin typeface="Inter"/>
              </a:rPr>
              <a:t>Meet the Teacher Pack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00230" y="4473344"/>
            <a:ext cx="4746694" cy="416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8A918C"/>
                </a:solidFill>
                <a:latin typeface="Inter"/>
              </a:rPr>
              <a:t>The teacher letter, the para and team pages families never get, and a version your symbol readers can read themselves.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93342" y="5375523"/>
            <a:ext cx="2385714" cy="1885205"/>
          </a:xfrm>
          <a:prstGeom prst="roundRect">
            <a:avLst>
              <a:gd name="adj" fmla="val 4041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938480" y="5604885"/>
            <a:ext cx="81182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Inside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956768" y="5873353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155322" y="5833485"/>
            <a:ext cx="1839188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Inter"/>
              </a:rPr>
              <a:t>Meet the Teacher letter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956768" y="6139904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155322" y="6100036"/>
            <a:ext cx="1601212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Inter"/>
              </a:rPr>
              <a:t>Meet the Para page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956768" y="6406455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155322" y="6366587"/>
            <a:ext cx="166282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Inter"/>
              </a:rPr>
              <a:t>Meet the Team page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956768" y="6673006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155322" y="6633138"/>
            <a:ext cx="178635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Inter"/>
              </a:rPr>
              <a:t>How to Reach Me card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956768" y="6939557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155322" y="6899689"/>
            <a:ext cx="2053500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Inter"/>
              </a:rPr>
              <a:t>Symbol-supported version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92863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Meet the Teacher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471707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Meet the Teacher</a:t>
            </a:r>
          </a:p>
        </p:txBody>
      </p:sp>
      <p:cxnSp>
        <p:nvCxnSpPr>
          <p:cNvPr id="5" name="Connector 4"/>
          <p:cNvCxnSpPr/>
          <p:nvPr/>
        </p:nvCxnSpPr>
        <p:spPr>
          <a:xfrm flipV="1">
            <a:off x="6348608" y="98606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 rot="19680000">
            <a:off x="6413922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560000">
            <a:off x="6557613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9800000">
            <a:off x="670130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440000">
            <a:off x="6844996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20040000">
            <a:off x="697562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0292" y="1338429"/>
            <a:ext cx="109519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My name is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1308496" y="1509117"/>
            <a:ext cx="296331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308496" y="1271373"/>
            <a:ext cx="29633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292" y="1703504"/>
            <a:ext cx="87820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I teach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1091505" y="1874192"/>
            <a:ext cx="318030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91505" y="1636448"/>
            <a:ext cx="31803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0292" y="2068579"/>
            <a:ext cx="103730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This is my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1250602" y="2239267"/>
            <a:ext cx="198849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50602" y="2001523"/>
            <a:ext cx="19884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97007" y="2068579"/>
            <a:ext cx="136799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year teaching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0292" y="2433655"/>
            <a:ext cx="156192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A little about me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548580" y="2887414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8580" y="2649670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3180010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2942266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3472606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580" y="3234862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48580" y="3765202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8580" y="3527458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4057798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3820054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4350394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4112650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0292" y="4544782"/>
            <a:ext cx="21377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This year I cannot wait to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4998541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4760797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548580" y="5291137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48580" y="5053393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48580" y="5583733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48580" y="5345989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527798" y="1270992"/>
            <a:ext cx="2696021" cy="2512962"/>
          </a:xfrm>
          <a:prstGeom prst="roundRect">
            <a:avLst>
              <a:gd name="adj" fmla="val 3032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4638823" y="1382017"/>
            <a:ext cx="2473969" cy="2011560"/>
          </a:xfrm>
          <a:prstGeom prst="rect">
            <a:avLst/>
          </a:prstGeom>
          <a:solidFill>
            <a:srgbClr val="FFFFFF"/>
          </a:solidFill>
          <a:ln w="9525">
            <a:solidFill>
              <a:srgbClr val="343B38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556218" y="3524416"/>
            <a:ext cx="101408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750" b="1" i="0">
                <a:solidFill>
                  <a:srgbClr val="C57C5F"/>
                </a:solidFill>
                <a:latin typeface="Archivo"/>
              </a:rPr>
              <a:t>My photo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527798" y="3936355"/>
            <a:ext cx="2696021" cy="2136427"/>
          </a:xfrm>
          <a:prstGeom prst="roundRect">
            <a:avLst>
              <a:gd name="adj" fmla="val 3566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671435" y="4127617"/>
            <a:ext cx="126634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My favorites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671435" y="4454592"/>
            <a:ext cx="78861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A918C"/>
                </a:solidFill>
                <a:latin typeface="Archivo"/>
              </a:rPr>
              <a:t>Color</a:t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5143053" y="4615755"/>
            <a:ext cx="1918841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143053" y="4378011"/>
            <a:ext cx="191884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671435" y="4781567"/>
            <a:ext cx="72476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A918C"/>
                </a:solidFill>
                <a:latin typeface="Archivo"/>
              </a:rPr>
              <a:t>Book</a:t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5079206" y="4942730"/>
            <a:ext cx="198268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079206" y="4704986"/>
            <a:ext cx="1982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671435" y="5108543"/>
            <a:ext cx="78563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A918C"/>
                </a:solidFill>
                <a:latin typeface="Archivo"/>
              </a:rPr>
              <a:t>Snack</a:t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5140076" y="5269706"/>
            <a:ext cx="192181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140076" y="5031962"/>
            <a:ext cx="192181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671435" y="5435518"/>
            <a:ext cx="75408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A918C"/>
                </a:solidFill>
                <a:latin typeface="Archivo"/>
              </a:rPr>
              <a:t>Drink</a:t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5108525" y="5596681"/>
            <a:ext cx="195336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108525" y="5358937"/>
            <a:ext cx="195336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671435" y="5762494"/>
            <a:ext cx="12078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A918C"/>
                </a:solidFill>
                <a:latin typeface="Archivo"/>
              </a:rPr>
              <a:t>Way to relax</a:t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5562302" y="5923657"/>
            <a:ext cx="149959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562302" y="5685913"/>
            <a:ext cx="14995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92863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Meet the Teacher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037576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Meet the Para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5128140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Inter"/>
              </a:rPr>
              <a:t>Paraprofessionals are the backbone of our classroom. This is one of the people who will know and support your child every day.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31884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292" y="1671208"/>
            <a:ext cx="109519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My name is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308496" y="1841896"/>
            <a:ext cx="296331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308496" y="1604152"/>
            <a:ext cx="29633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0292" y="2036284"/>
            <a:ext cx="174736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My role in our room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960661" y="2206972"/>
            <a:ext cx="231115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960661" y="1969228"/>
            <a:ext cx="23111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292" y="2401359"/>
            <a:ext cx="1865530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I am here to help with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2855118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2617374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3147714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2909970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3440310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3202566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0292" y="3634698"/>
            <a:ext cx="156192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A little about me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4088457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580" y="3850713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48580" y="4381053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8580" y="4143309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4673649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4435905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4966245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4728501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48580" y="5258841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48580" y="5021097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527798" y="1603771"/>
            <a:ext cx="2696021" cy="2512962"/>
          </a:xfrm>
          <a:prstGeom prst="roundRect">
            <a:avLst>
              <a:gd name="adj" fmla="val 3032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4638823" y="1714797"/>
            <a:ext cx="2473969" cy="2011560"/>
          </a:xfrm>
          <a:prstGeom prst="rect">
            <a:avLst/>
          </a:prstGeom>
          <a:solidFill>
            <a:srgbClr val="FFFFFF"/>
          </a:solidFill>
          <a:ln w="9525">
            <a:solidFill>
              <a:srgbClr val="343B38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556218" y="3857196"/>
            <a:ext cx="101408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750" b="1" i="0">
                <a:solidFill>
                  <a:srgbClr val="C57C5F"/>
                </a:solidFill>
                <a:latin typeface="Archivo"/>
              </a:rPr>
              <a:t>My photo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527798" y="4269134"/>
            <a:ext cx="2696021" cy="1482476"/>
          </a:xfrm>
          <a:prstGeom prst="roundRect">
            <a:avLst>
              <a:gd name="adj" fmla="val 5140"/>
            </a:avLst>
          </a:prstGeom>
          <a:solidFill>
            <a:srgbClr val="F5EDD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671435" y="4460396"/>
            <a:ext cx="126634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Archivo"/>
              </a:rPr>
              <a:t>My favorites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671435" y="4787372"/>
            <a:ext cx="78861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A918C"/>
                </a:solidFill>
                <a:latin typeface="Archivo"/>
              </a:rPr>
              <a:t>Color</a:t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5143053" y="4948535"/>
            <a:ext cx="1918841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143053" y="4710791"/>
            <a:ext cx="191884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71435" y="5114347"/>
            <a:ext cx="78563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A918C"/>
                </a:solidFill>
                <a:latin typeface="Archivo"/>
              </a:rPr>
              <a:t>Snack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5140076" y="5275510"/>
            <a:ext cx="192181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140076" y="5037766"/>
            <a:ext cx="192181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671435" y="5441322"/>
            <a:ext cx="75408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A918C"/>
                </a:solidFill>
                <a:latin typeface="Archivo"/>
              </a:rPr>
              <a:t>Drink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108525" y="5602485"/>
            <a:ext cx="195336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108525" y="5364741"/>
            <a:ext cx="195336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92863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Meet the Teacher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157829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Meet the Team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4969043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Inter"/>
              </a:rPr>
              <a:t>More than one adult supports your child at school. Here is everyone on the team, what they do, and how to reach them.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31884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578322"/>
            <a:ext cx="6675239" cy="7977038"/>
          </a:xfrm>
          <a:prstGeom prst="roundRect">
            <a:avLst>
              <a:gd name="adj" fmla="val 955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58105" y="1587847"/>
            <a:ext cx="6656189" cy="364926"/>
          </a:xfrm>
          <a:prstGeom prst="rect">
            <a:avLst/>
          </a:prstGeom>
          <a:solidFill>
            <a:srgbClr val="EBF1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6017" y="1728210"/>
            <a:ext cx="70452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Role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58732" y="1728210"/>
            <a:ext cx="72416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Name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9835" y="1728210"/>
            <a:ext cx="222286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How they support your child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33013" y="1728210"/>
            <a:ext cx="187773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Best way to reach them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58105" y="279737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8105" y="255962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6017" y="2294947"/>
            <a:ext cx="92761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9C88"/>
                </a:solidFill>
                <a:latin typeface="Archivo"/>
              </a:rPr>
              <a:t>Teacher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1878210" y="1952773"/>
            <a:ext cx="0" cy="83507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3267670" y="1952773"/>
            <a:ext cx="0" cy="83507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5612457" y="1952773"/>
            <a:ext cx="0" cy="83507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558105" y="3642121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58105" y="340437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6017" y="3139547"/>
            <a:ext cx="155343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C57C5F"/>
                </a:solidFill>
                <a:latin typeface="Archivo"/>
              </a:rPr>
              <a:t>Paraprofessional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1878210" y="2797373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3267670" y="2797373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5612457" y="2797373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558105" y="4486870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58105" y="424912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6017" y="3984295"/>
            <a:ext cx="155343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FA9B4"/>
                </a:solidFill>
                <a:latin typeface="Archivo"/>
              </a:rPr>
              <a:t>Paraprofessional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1878210" y="3642121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3267670" y="3642121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5612457" y="3642121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58105" y="533161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8105" y="509387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6017" y="4829044"/>
            <a:ext cx="117898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C9A45C"/>
                </a:solidFill>
                <a:latin typeface="Archivo"/>
              </a:rPr>
              <a:t>Speech (SLP)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1878210" y="4486870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3267670" y="4486870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612457" y="4486870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58105" y="617636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58105" y="593862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16017" y="5607266"/>
            <a:ext cx="1261735" cy="28331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9C88"/>
                </a:solidFill>
                <a:latin typeface="Archivo"/>
              </a:rPr>
              <a:t>Occupational therapy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1878210" y="5331618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3267670" y="5331618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5612457" y="5331618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58105" y="702111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58105" y="678337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16017" y="6518540"/>
            <a:ext cx="149613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C57C5F"/>
                </a:solidFill>
                <a:latin typeface="Archivo"/>
              </a:rPr>
              <a:t>Physical therapy</a:t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1878210" y="6176367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3267670" y="6176367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5612457" y="6176367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558105" y="786586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58105" y="762812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16017" y="7363289"/>
            <a:ext cx="155150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FA9B4"/>
                </a:solidFill>
                <a:latin typeface="Archivo"/>
              </a:rPr>
              <a:t>Counselor / psych</a:t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1878210" y="7021115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3267670" y="7021115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5612457" y="7021115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558105" y="871061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58105" y="847286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1878210" y="7865864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3267670" y="7865864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5612457" y="7865864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1878210" y="8710612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3267670" y="8710612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5612457" y="8710612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92863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Meet the Teacher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449234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How to Reach Me</a:t>
            </a:r>
          </a:p>
        </p:txBody>
      </p:sp>
      <p:cxnSp>
        <p:nvCxnSpPr>
          <p:cNvPr id="5" name="Connector 4"/>
          <p:cNvCxnSpPr/>
          <p:nvPr/>
        </p:nvCxnSpPr>
        <p:spPr>
          <a:xfrm flipV="1">
            <a:off x="6348608" y="98606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 rot="19680000">
            <a:off x="6413922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560000">
            <a:off x="6557613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9800000">
            <a:off x="670130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440000">
            <a:off x="6844996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20040000">
            <a:off x="697562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48580" y="1270992"/>
            <a:ext cx="3274069" cy="812303"/>
          </a:xfrm>
          <a:prstGeom prst="roundRect">
            <a:avLst>
              <a:gd name="adj" fmla="val 9380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9418" y="1449454"/>
            <a:ext cx="77134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Email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97706" y="1921371"/>
            <a:ext cx="297581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7706" y="1683627"/>
            <a:ext cx="29758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949600" y="1270992"/>
            <a:ext cx="3274218" cy="812303"/>
          </a:xfrm>
          <a:prstGeom prst="roundRect">
            <a:avLst>
              <a:gd name="adj" fmla="val 9380"/>
            </a:avLst>
          </a:prstGeom>
          <a:solidFill>
            <a:srgbClr val="F7E9E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80438" y="1449454"/>
            <a:ext cx="157204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Phone / voicemail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4098726" y="1921371"/>
            <a:ext cx="297596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098726" y="1683627"/>
            <a:ext cx="297596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580" y="2210246"/>
            <a:ext cx="3274069" cy="812303"/>
          </a:xfrm>
          <a:prstGeom prst="roundRect">
            <a:avLst>
              <a:gd name="adj" fmla="val 9380"/>
            </a:avLst>
          </a:prstGeom>
          <a:solidFill>
            <a:srgbClr val="F5EDD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79418" y="2388709"/>
            <a:ext cx="14138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Archivo"/>
              </a:rPr>
              <a:t>Classroom app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97706" y="2860625"/>
            <a:ext cx="297581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97706" y="2622881"/>
            <a:ext cx="29758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949600" y="2210246"/>
            <a:ext cx="3274218" cy="812303"/>
          </a:xfrm>
          <a:prstGeom prst="roundRect">
            <a:avLst>
              <a:gd name="adj" fmla="val 9380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080438" y="2388709"/>
            <a:ext cx="19408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Best times to reach me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4098726" y="2860625"/>
            <a:ext cx="297596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098726" y="2622881"/>
            <a:ext cx="297596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580" y="3174950"/>
            <a:ext cx="6675239" cy="5144392"/>
          </a:xfrm>
          <a:prstGeom prst="roundRect">
            <a:avLst>
              <a:gd name="adj" fmla="val 1481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58105" y="3184475"/>
            <a:ext cx="6656189" cy="364926"/>
          </a:xfrm>
          <a:prstGeom prst="rect">
            <a:avLst/>
          </a:prstGeom>
          <a:solidFill>
            <a:srgbClr val="EAF0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1318" y="3315313"/>
            <a:ext cx="184082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343B38"/>
                </a:solidFill>
                <a:latin typeface="Archivo"/>
              </a:rPr>
              <a:t>What to use for what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58105" y="474181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58105" y="450406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1318" y="4051119"/>
            <a:ext cx="231246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343B38"/>
                </a:solidFill>
                <a:latin typeface="Inter"/>
              </a:rPr>
              <a:t>Everyday questions and updates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4340869" y="3549401"/>
            <a:ext cx="0" cy="11828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558105" y="593437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58105" y="569662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1318" y="5243530"/>
            <a:ext cx="233672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343B38"/>
                </a:solidFill>
                <a:latin typeface="Inter"/>
              </a:rPr>
              <a:t>Absences and schedule changes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4340869" y="4741812"/>
            <a:ext cx="0" cy="118303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558105" y="712678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58105" y="688903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1318" y="6436090"/>
            <a:ext cx="217658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343B38"/>
                </a:solidFill>
                <a:latin typeface="Inter"/>
              </a:rPr>
              <a:t>Something urgent about today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4340869" y="5934372"/>
            <a:ext cx="0" cy="11828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41318" y="7628501"/>
            <a:ext cx="239818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343B38"/>
                </a:solidFill>
                <a:latin typeface="Inter"/>
              </a:rPr>
              <a:t>IEP questions or meeting requests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4340869" y="7126783"/>
            <a:ext cx="0" cy="118303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30292" y="8472505"/>
            <a:ext cx="185407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I usually reply within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30292" y="8809005"/>
            <a:ext cx="143258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Archivo"/>
              </a:rPr>
              <a:t>One more thing</a:t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92863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Meet the Teacher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461438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Meet My Teacher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5055959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Inter"/>
              </a:rPr>
              <a:t>For students who read symbols: read each row together, point to the pictures, and fill in the lines. Any way of reading this page counts.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31884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603771"/>
            <a:ext cx="2286000" cy="2330201"/>
          </a:xfrm>
          <a:prstGeom prst="roundRect">
            <a:avLst>
              <a:gd name="adj" fmla="val 327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59606" y="1714797"/>
            <a:ext cx="2063948" cy="1828800"/>
          </a:xfrm>
          <a:prstGeom prst="rect">
            <a:avLst/>
          </a:prstGeom>
          <a:solidFill>
            <a:srgbClr val="FFFFFF"/>
          </a:solidFill>
          <a:ln w="9525">
            <a:solidFill>
              <a:srgbClr val="343B38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97054" y="3674435"/>
            <a:ext cx="116380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750" b="1" i="0">
                <a:solidFill>
                  <a:srgbClr val="C57C5F"/>
                </a:solidFill>
                <a:latin typeface="Archivo"/>
              </a:rPr>
              <a:t>My teacher</a:t>
            </a:r>
          </a:p>
        </p:txBody>
      </p:sp>
      <p:pic>
        <p:nvPicPr>
          <p:cNvPr id="15" name="Picture 14" descr="teach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870" y="1695152"/>
            <a:ext cx="639960" cy="6399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44843" y="1746218"/>
            <a:ext cx="2003196" cy="24536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343B38"/>
                </a:solidFill>
                <a:latin typeface="Inter"/>
              </a:rPr>
              <a:t>My teacher's name is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3863131" y="2284809"/>
            <a:ext cx="336068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863131" y="2047065"/>
            <a:ext cx="336068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pic>
        <p:nvPicPr>
          <p:cNvPr id="19" name="Picture 18" descr="classroo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870" y="2512814"/>
            <a:ext cx="639960" cy="63996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844843" y="2563879"/>
            <a:ext cx="2040552" cy="24536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343B38"/>
                </a:solidFill>
                <a:latin typeface="Inter"/>
              </a:rPr>
              <a:t>My classroom is room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3863131" y="3102471"/>
            <a:ext cx="336068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863131" y="2864727"/>
            <a:ext cx="336068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580" y="4203650"/>
            <a:ext cx="6675239" cy="999232"/>
          </a:xfrm>
          <a:prstGeom prst="roundRect">
            <a:avLst>
              <a:gd name="adj" fmla="val 7625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help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806" y="4314676"/>
            <a:ext cx="777180" cy="77718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647098" y="4580203"/>
            <a:ext cx="254582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343B38"/>
                </a:solidFill>
                <a:latin typeface="Inter"/>
              </a:rPr>
              <a:t>My teacher helps me learn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580" y="5589984"/>
            <a:ext cx="6675239" cy="999232"/>
          </a:xfrm>
          <a:prstGeom prst="roundRect">
            <a:avLst>
              <a:gd name="adj" fmla="val 7625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aac-hel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806" y="5701010"/>
            <a:ext cx="777180" cy="77718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647098" y="5966537"/>
            <a:ext cx="2721590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343B38"/>
                </a:solidFill>
                <a:latin typeface="Inter"/>
              </a:rPr>
              <a:t>I can ask my teacher for help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580" y="6976318"/>
            <a:ext cx="6675239" cy="999232"/>
          </a:xfrm>
          <a:prstGeom prst="roundRect">
            <a:avLst>
              <a:gd name="adj" fmla="val 7625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0" name="Picture 29" descr="listening-ea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806" y="7087344"/>
            <a:ext cx="777180" cy="77718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647098" y="7352871"/>
            <a:ext cx="2386131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343B38"/>
                </a:solidFill>
                <a:latin typeface="Inter"/>
              </a:rPr>
              <a:t>My teacher listens to me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48580" y="8362503"/>
            <a:ext cx="6675239" cy="999232"/>
          </a:xfrm>
          <a:prstGeom prst="roundRect">
            <a:avLst>
              <a:gd name="adj" fmla="val 7625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tal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806" y="8473529"/>
            <a:ext cx="777180" cy="77718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647098" y="8739056"/>
            <a:ext cx="257246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343B38"/>
                </a:solidFill>
                <a:latin typeface="Inter"/>
              </a:rPr>
              <a:t>I can tell my teacher things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343B38"/>
                </a:solidFill>
                <a:latin typeface="Inter"/>
              </a:defRPr>
            </a:pPr>
            <a:r>
              <a:t>Free from Spectrum Unlocked · spectrumunlocked.com/blog/meet-the-teacher-template</a:t>
            </a:r>
          </a:p>
          <a:p>
            <a:pPr>
              <a:defRPr sz="1200">
                <a:solidFill>
                  <a:srgbClr val="343B38"/>
                </a:solidFill>
                <a:latin typeface="Inter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343B38"/>
                </a:solidFill>
                <a:latin typeface="Inter"/>
              </a:defRPr>
            </a:pPr>
            <a:r>
              <a:t>Fonts: this edition matches the PDF exactly using Inter and Inter, free Google Fonts. Install them from fonts.google.com before editing or PowerPoint will substitute; the standard edition of this deck needs no installs.</a:t>
            </a:r>
          </a:p>
          <a:p>
            <a:pPr>
              <a:defRPr sz="1200">
                <a:solidFill>
                  <a:srgbClr val="343B38"/>
                </a:solidFill>
                <a:latin typeface="Inter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