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</p:sldIdLst>
  <p:sldSz cx="7772400" cy="100584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png"/><Relationship Id="rId3" Type="http://schemas.openxmlformats.org/officeDocument/2006/relationships/image" Target="../media/image2.png"/><Relationship Id="rId4" Type="http://schemas.openxmlformats.org/officeDocument/2006/relationships/image" Target="../media/image3.png"/><Relationship Id="rId5" Type="http://schemas.openxmlformats.org/officeDocument/2006/relationships/image" Target="../media/image4.png"/><Relationship Id="rId6" Type="http://schemas.openxmlformats.org/officeDocument/2006/relationships/image" Target="../media/image5.png"/><Relationship Id="rId7" Type="http://schemas.openxmlformats.org/officeDocument/2006/relationships/image" Target="../media/image6.png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cxnSp>
        <p:nvCxnSpPr>
          <p:cNvPr id="3" name="Connector 2"/>
          <p:cNvCxnSpPr/>
          <p:nvPr/>
        </p:nvCxnSpPr>
        <p:spPr>
          <a:xfrm flipV="1">
            <a:off x="3217381" y="2930053"/>
            <a:ext cx="1337637" cy="21205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" name="Oval 3"/>
          <p:cNvSpPr/>
          <p:nvPr/>
        </p:nvSpPr>
        <p:spPr>
          <a:xfrm rot="19680000">
            <a:off x="3321884" y="28325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5" name="Oval 4"/>
          <p:cNvSpPr/>
          <p:nvPr/>
        </p:nvSpPr>
        <p:spPr>
          <a:xfrm rot="1560000">
            <a:off x="3551790" y="28325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6" name="Oval 5"/>
          <p:cNvSpPr/>
          <p:nvPr/>
        </p:nvSpPr>
        <p:spPr>
          <a:xfrm rot="19800000">
            <a:off x="3781697" y="28325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440000">
            <a:off x="4011603" y="28325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20040000">
            <a:off x="4220609" y="2832510"/>
            <a:ext cx="209005" cy="67856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TextBox 8"/>
          <p:cNvSpPr txBox="1"/>
          <p:nvPr/>
        </p:nvSpPr>
        <p:spPr>
          <a:xfrm>
            <a:off x="1801731" y="3429017"/>
            <a:ext cx="454384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750" b="1" i="0">
                <a:solidFill>
                  <a:srgbClr val="C57C5F"/>
                </a:solidFill>
                <a:latin typeface="Trebuchet MS"/>
              </a:rPr>
              <a:t>Back-to-school templates for special education classrooms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458533" y="3736943"/>
            <a:ext cx="5230088" cy="5787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3399" b="1" i="0">
                <a:solidFill>
                  <a:srgbClr val="343B38"/>
                </a:solidFill>
                <a:latin typeface="Calibri"/>
              </a:rPr>
              <a:t>Meet the Teacher Pack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1700230" y="4473344"/>
            <a:ext cx="4746694" cy="4168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1050" b="0" i="0">
                <a:solidFill>
                  <a:srgbClr val="8A918C"/>
                </a:solidFill>
                <a:latin typeface="Calibri"/>
              </a:rPr>
              <a:t>The teacher letter, the para and team pages families never get, and a version your symbol readers can read themselves.</a:t>
            </a:r>
          </a:p>
        </p:txBody>
      </p:sp>
      <p:sp>
        <p:nvSpPr>
          <p:cNvPr id="12" name="Rounded Rectangle 11"/>
          <p:cNvSpPr/>
          <p:nvPr/>
        </p:nvSpPr>
        <p:spPr>
          <a:xfrm>
            <a:off x="2693342" y="5375523"/>
            <a:ext cx="2385714" cy="1885205"/>
          </a:xfrm>
          <a:prstGeom prst="roundRect">
            <a:avLst>
              <a:gd name="adj" fmla="val 4041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TextBox 12"/>
          <p:cNvSpPr txBox="1"/>
          <p:nvPr/>
        </p:nvSpPr>
        <p:spPr>
          <a:xfrm>
            <a:off x="2938480" y="5604885"/>
            <a:ext cx="81182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Inside</a:t>
            </a:r>
          </a:p>
        </p:txBody>
      </p:sp>
      <p:sp>
        <p:nvSpPr>
          <p:cNvPr id="14" name="Rounded Rectangle 13"/>
          <p:cNvSpPr/>
          <p:nvPr/>
        </p:nvSpPr>
        <p:spPr>
          <a:xfrm>
            <a:off x="2956768" y="5873353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5" name="TextBox 14"/>
          <p:cNvSpPr txBox="1"/>
          <p:nvPr/>
        </p:nvSpPr>
        <p:spPr>
          <a:xfrm>
            <a:off x="3155322" y="5833485"/>
            <a:ext cx="1839188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Calibri"/>
              </a:rPr>
              <a:t>Meet the Teacher letter</a:t>
            </a:r>
          </a:p>
        </p:txBody>
      </p:sp>
      <p:sp>
        <p:nvSpPr>
          <p:cNvPr id="16" name="Rounded Rectangle 15"/>
          <p:cNvSpPr/>
          <p:nvPr/>
        </p:nvSpPr>
        <p:spPr>
          <a:xfrm>
            <a:off x="2956768" y="6139904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C57C5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7" name="TextBox 16"/>
          <p:cNvSpPr txBox="1"/>
          <p:nvPr/>
        </p:nvSpPr>
        <p:spPr>
          <a:xfrm>
            <a:off x="3155322" y="6100036"/>
            <a:ext cx="1601212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Calibri"/>
              </a:rPr>
              <a:t>Meet the Para page</a:t>
            </a:r>
          </a:p>
        </p:txBody>
      </p:sp>
      <p:sp>
        <p:nvSpPr>
          <p:cNvPr id="18" name="Rounded Rectangle 17"/>
          <p:cNvSpPr/>
          <p:nvPr/>
        </p:nvSpPr>
        <p:spPr>
          <a:xfrm>
            <a:off x="2956768" y="6406455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8FA9B4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9" name="TextBox 18"/>
          <p:cNvSpPr txBox="1"/>
          <p:nvPr/>
        </p:nvSpPr>
        <p:spPr>
          <a:xfrm>
            <a:off x="3155322" y="6366587"/>
            <a:ext cx="1662826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Calibri"/>
              </a:rPr>
              <a:t>Meet the Team page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2956768" y="6673006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C9A45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1" name="TextBox 20"/>
          <p:cNvSpPr txBox="1"/>
          <p:nvPr/>
        </p:nvSpPr>
        <p:spPr>
          <a:xfrm>
            <a:off x="3155322" y="6633138"/>
            <a:ext cx="1786354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Calibri"/>
              </a:rPr>
              <a:t>How to Reach Me card</a:t>
            </a:r>
          </a:p>
        </p:txBody>
      </p:sp>
      <p:sp>
        <p:nvSpPr>
          <p:cNvPr id="22" name="Rounded Rectangle 21"/>
          <p:cNvSpPr/>
          <p:nvPr/>
        </p:nvSpPr>
        <p:spPr>
          <a:xfrm>
            <a:off x="2956768" y="6939557"/>
            <a:ext cx="127992" cy="127992"/>
          </a:xfrm>
          <a:prstGeom prst="roundRect">
            <a:avLst>
              <a:gd name="adj" fmla="val 15000"/>
            </a:avLst>
          </a:prstGeom>
          <a:solidFill>
            <a:srgbClr val="7C9C88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3" name="TextBox 22"/>
          <p:cNvSpPr txBox="1"/>
          <p:nvPr/>
        </p:nvSpPr>
        <p:spPr>
          <a:xfrm>
            <a:off x="3155322" y="6899689"/>
            <a:ext cx="2053500" cy="20726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99" b="1" i="0">
                <a:solidFill>
                  <a:srgbClr val="343B38"/>
                </a:solidFill>
                <a:latin typeface="Calibri"/>
              </a:rPr>
              <a:t>Symbol-supported version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92863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Meet the Teacher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471707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Meet the Teacher</a:t>
            </a:r>
          </a:p>
        </p:txBody>
      </p:sp>
      <p:cxnSp>
        <p:nvCxnSpPr>
          <p:cNvPr id="5" name="Connector 4"/>
          <p:cNvCxnSpPr/>
          <p:nvPr/>
        </p:nvCxnSpPr>
        <p:spPr>
          <a:xfrm flipV="1">
            <a:off x="6348608" y="98606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 rot="19680000">
            <a:off x="6413922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560000">
            <a:off x="6557613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9800000">
            <a:off x="670130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440000">
            <a:off x="6844996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20040000">
            <a:off x="697562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TextBox 10"/>
          <p:cNvSpPr txBox="1"/>
          <p:nvPr/>
        </p:nvSpPr>
        <p:spPr>
          <a:xfrm>
            <a:off x="530292" y="1338429"/>
            <a:ext cx="109519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My name is</a:t>
            </a:r>
          </a:p>
        </p:txBody>
      </p:sp>
      <p:cxnSp>
        <p:nvCxnSpPr>
          <p:cNvPr id="12" name="Connector 11"/>
          <p:cNvCxnSpPr/>
          <p:nvPr/>
        </p:nvCxnSpPr>
        <p:spPr>
          <a:xfrm>
            <a:off x="1308496" y="1509117"/>
            <a:ext cx="296331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308496" y="1271373"/>
            <a:ext cx="29633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530292" y="1703504"/>
            <a:ext cx="87820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I teach</a:t>
            </a:r>
          </a:p>
        </p:txBody>
      </p:sp>
      <p:cxnSp>
        <p:nvCxnSpPr>
          <p:cNvPr id="15" name="Connector 14"/>
          <p:cNvCxnSpPr/>
          <p:nvPr/>
        </p:nvCxnSpPr>
        <p:spPr>
          <a:xfrm>
            <a:off x="1091505" y="1874192"/>
            <a:ext cx="318030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91505" y="1636448"/>
            <a:ext cx="318030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30292" y="2068579"/>
            <a:ext cx="1037302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This is my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1250602" y="2239267"/>
            <a:ext cx="1988493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250602" y="2001523"/>
            <a:ext cx="19884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3297007" y="2068579"/>
            <a:ext cx="136799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A918C"/>
                </a:solidFill>
                <a:latin typeface="Trebuchet MS"/>
              </a:rPr>
              <a:t>year teaching</a:t>
            </a:r>
          </a:p>
        </p:txBody>
      </p:sp>
      <p:sp>
        <p:nvSpPr>
          <p:cNvPr id="21" name="TextBox 20"/>
          <p:cNvSpPr txBox="1"/>
          <p:nvPr/>
        </p:nvSpPr>
        <p:spPr>
          <a:xfrm>
            <a:off x="530292" y="2433655"/>
            <a:ext cx="156192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A little about me</a:t>
            </a:r>
          </a:p>
        </p:txBody>
      </p:sp>
      <p:cxnSp>
        <p:nvCxnSpPr>
          <p:cNvPr id="22" name="Connector 21"/>
          <p:cNvCxnSpPr/>
          <p:nvPr/>
        </p:nvCxnSpPr>
        <p:spPr>
          <a:xfrm>
            <a:off x="548580" y="2887414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3" name="TextBox 22"/>
          <p:cNvSpPr txBox="1"/>
          <p:nvPr/>
        </p:nvSpPr>
        <p:spPr>
          <a:xfrm>
            <a:off x="548580" y="2649670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4" name="Connector 23"/>
          <p:cNvCxnSpPr/>
          <p:nvPr/>
        </p:nvCxnSpPr>
        <p:spPr>
          <a:xfrm>
            <a:off x="548580" y="3180010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48580" y="2942266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3472606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580" y="3234862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48580" y="3765202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8580" y="3527458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4057798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3820054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4350394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4112650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4" name="TextBox 33"/>
          <p:cNvSpPr txBox="1"/>
          <p:nvPr/>
        </p:nvSpPr>
        <p:spPr>
          <a:xfrm>
            <a:off x="530292" y="4544782"/>
            <a:ext cx="21377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This year I cannot wait to</a:t>
            </a:r>
          </a:p>
        </p:txBody>
      </p:sp>
      <p:cxnSp>
        <p:nvCxnSpPr>
          <p:cNvPr id="35" name="Connector 34"/>
          <p:cNvCxnSpPr/>
          <p:nvPr/>
        </p:nvCxnSpPr>
        <p:spPr>
          <a:xfrm>
            <a:off x="548580" y="4998541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6" name="TextBox 35"/>
          <p:cNvSpPr txBox="1"/>
          <p:nvPr/>
        </p:nvSpPr>
        <p:spPr>
          <a:xfrm>
            <a:off x="548580" y="4760797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548580" y="5291137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548580" y="5053393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548580" y="5583733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0" name="TextBox 39"/>
          <p:cNvSpPr txBox="1"/>
          <p:nvPr/>
        </p:nvSpPr>
        <p:spPr>
          <a:xfrm>
            <a:off x="548580" y="5345989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1" name="Rounded Rectangle 40"/>
          <p:cNvSpPr/>
          <p:nvPr/>
        </p:nvSpPr>
        <p:spPr>
          <a:xfrm>
            <a:off x="4527798" y="1270992"/>
            <a:ext cx="2696021" cy="2512962"/>
          </a:xfrm>
          <a:prstGeom prst="roundRect">
            <a:avLst>
              <a:gd name="adj" fmla="val 3032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2" name="Rectangle 41"/>
          <p:cNvSpPr/>
          <p:nvPr/>
        </p:nvSpPr>
        <p:spPr>
          <a:xfrm>
            <a:off x="4638823" y="1382017"/>
            <a:ext cx="2473969" cy="2011560"/>
          </a:xfrm>
          <a:prstGeom prst="rect">
            <a:avLst/>
          </a:prstGeom>
          <a:solidFill>
            <a:srgbClr val="FFFFFF"/>
          </a:solidFill>
          <a:ln w="9525">
            <a:solidFill>
              <a:srgbClr val="343B38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3" name="TextBox 42"/>
          <p:cNvSpPr txBox="1"/>
          <p:nvPr/>
        </p:nvSpPr>
        <p:spPr>
          <a:xfrm>
            <a:off x="5556218" y="3524416"/>
            <a:ext cx="101408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750" b="1" i="0">
                <a:solidFill>
                  <a:srgbClr val="C57C5F"/>
                </a:solidFill>
                <a:latin typeface="Trebuchet MS"/>
              </a:rPr>
              <a:t>My photo</a:t>
            </a:r>
          </a:p>
        </p:txBody>
      </p:sp>
      <p:sp>
        <p:nvSpPr>
          <p:cNvPr id="44" name="Rounded Rectangle 43"/>
          <p:cNvSpPr/>
          <p:nvPr/>
        </p:nvSpPr>
        <p:spPr>
          <a:xfrm>
            <a:off x="4527798" y="3936355"/>
            <a:ext cx="2696021" cy="2136427"/>
          </a:xfrm>
          <a:prstGeom prst="roundRect">
            <a:avLst>
              <a:gd name="adj" fmla="val 3566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5" name="TextBox 44"/>
          <p:cNvSpPr txBox="1"/>
          <p:nvPr/>
        </p:nvSpPr>
        <p:spPr>
          <a:xfrm>
            <a:off x="4671435" y="4127617"/>
            <a:ext cx="126634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My favorites</a:t>
            </a:r>
          </a:p>
        </p:txBody>
      </p:sp>
      <p:sp>
        <p:nvSpPr>
          <p:cNvPr id="46" name="TextBox 45"/>
          <p:cNvSpPr txBox="1"/>
          <p:nvPr/>
        </p:nvSpPr>
        <p:spPr>
          <a:xfrm>
            <a:off x="4671435" y="4454592"/>
            <a:ext cx="78861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A918C"/>
                </a:solidFill>
                <a:latin typeface="Trebuchet MS"/>
              </a:rPr>
              <a:t>Color</a:t>
            </a:r>
          </a:p>
        </p:txBody>
      </p:sp>
      <p:cxnSp>
        <p:nvCxnSpPr>
          <p:cNvPr id="47" name="Connector 46"/>
          <p:cNvCxnSpPr/>
          <p:nvPr/>
        </p:nvCxnSpPr>
        <p:spPr>
          <a:xfrm>
            <a:off x="5143053" y="4615755"/>
            <a:ext cx="1918841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8" name="TextBox 47"/>
          <p:cNvSpPr txBox="1"/>
          <p:nvPr/>
        </p:nvSpPr>
        <p:spPr>
          <a:xfrm>
            <a:off x="5143053" y="4378011"/>
            <a:ext cx="191884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4671435" y="4781567"/>
            <a:ext cx="72476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A918C"/>
                </a:solidFill>
                <a:latin typeface="Trebuchet MS"/>
              </a:rPr>
              <a:t>Book</a:t>
            </a:r>
          </a:p>
        </p:txBody>
      </p:sp>
      <p:cxnSp>
        <p:nvCxnSpPr>
          <p:cNvPr id="50" name="Connector 49"/>
          <p:cNvCxnSpPr/>
          <p:nvPr/>
        </p:nvCxnSpPr>
        <p:spPr>
          <a:xfrm>
            <a:off x="5079206" y="4942730"/>
            <a:ext cx="198268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1" name="TextBox 50"/>
          <p:cNvSpPr txBox="1"/>
          <p:nvPr/>
        </p:nvSpPr>
        <p:spPr>
          <a:xfrm>
            <a:off x="5079206" y="4704986"/>
            <a:ext cx="198268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2" name="TextBox 51"/>
          <p:cNvSpPr txBox="1"/>
          <p:nvPr/>
        </p:nvSpPr>
        <p:spPr>
          <a:xfrm>
            <a:off x="4671435" y="5108543"/>
            <a:ext cx="78563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A918C"/>
                </a:solidFill>
                <a:latin typeface="Trebuchet MS"/>
              </a:rPr>
              <a:t>Snack</a:t>
            </a:r>
          </a:p>
        </p:txBody>
      </p:sp>
      <p:cxnSp>
        <p:nvCxnSpPr>
          <p:cNvPr id="53" name="Connector 52"/>
          <p:cNvCxnSpPr/>
          <p:nvPr/>
        </p:nvCxnSpPr>
        <p:spPr>
          <a:xfrm>
            <a:off x="5140076" y="5269706"/>
            <a:ext cx="192181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4" name="TextBox 53"/>
          <p:cNvSpPr txBox="1"/>
          <p:nvPr/>
        </p:nvSpPr>
        <p:spPr>
          <a:xfrm>
            <a:off x="5140076" y="5031962"/>
            <a:ext cx="192181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5" name="TextBox 54"/>
          <p:cNvSpPr txBox="1"/>
          <p:nvPr/>
        </p:nvSpPr>
        <p:spPr>
          <a:xfrm>
            <a:off x="4671435" y="5435518"/>
            <a:ext cx="75408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A918C"/>
                </a:solidFill>
                <a:latin typeface="Trebuchet MS"/>
              </a:rPr>
              <a:t>Drink</a:t>
            </a:r>
          </a:p>
        </p:txBody>
      </p:sp>
      <p:cxnSp>
        <p:nvCxnSpPr>
          <p:cNvPr id="56" name="Connector 55"/>
          <p:cNvCxnSpPr/>
          <p:nvPr/>
        </p:nvCxnSpPr>
        <p:spPr>
          <a:xfrm>
            <a:off x="5108525" y="5596681"/>
            <a:ext cx="195336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7" name="TextBox 56"/>
          <p:cNvSpPr txBox="1"/>
          <p:nvPr/>
        </p:nvSpPr>
        <p:spPr>
          <a:xfrm>
            <a:off x="5108525" y="5358937"/>
            <a:ext cx="195336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8" name="TextBox 57"/>
          <p:cNvSpPr txBox="1"/>
          <p:nvPr/>
        </p:nvSpPr>
        <p:spPr>
          <a:xfrm>
            <a:off x="4671435" y="5762494"/>
            <a:ext cx="120785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A918C"/>
                </a:solidFill>
                <a:latin typeface="Trebuchet MS"/>
              </a:rPr>
              <a:t>Way to relax</a:t>
            </a:r>
          </a:p>
        </p:txBody>
      </p:sp>
      <p:cxnSp>
        <p:nvCxnSpPr>
          <p:cNvPr id="59" name="Connector 58"/>
          <p:cNvCxnSpPr/>
          <p:nvPr/>
        </p:nvCxnSpPr>
        <p:spPr>
          <a:xfrm>
            <a:off x="5562302" y="5923657"/>
            <a:ext cx="149959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0" name="TextBox 59"/>
          <p:cNvSpPr txBox="1"/>
          <p:nvPr/>
        </p:nvSpPr>
        <p:spPr>
          <a:xfrm>
            <a:off x="5562302" y="5685913"/>
            <a:ext cx="1499592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92863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Meet the Teacher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037576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Meet the Para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5128140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Calibri"/>
              </a:rPr>
              <a:t>Paraprofessionals are the backbone of our classroom. This is one of the people who will know and support your child every day.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31884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530292" y="1671208"/>
            <a:ext cx="109519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My name is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1308496" y="1841896"/>
            <a:ext cx="2963317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308496" y="1604152"/>
            <a:ext cx="2963316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530292" y="2036284"/>
            <a:ext cx="174736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My role in our room</a:t>
            </a:r>
          </a:p>
        </p:txBody>
      </p:sp>
      <p:cxnSp>
        <p:nvCxnSpPr>
          <p:cNvPr id="16" name="Connector 15"/>
          <p:cNvCxnSpPr/>
          <p:nvPr/>
        </p:nvCxnSpPr>
        <p:spPr>
          <a:xfrm>
            <a:off x="1960661" y="2206972"/>
            <a:ext cx="2311152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960661" y="1969228"/>
            <a:ext cx="231115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530292" y="2401359"/>
            <a:ext cx="1865530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8FA9B4"/>
                </a:solidFill>
                <a:latin typeface="Trebuchet MS"/>
              </a:rPr>
              <a:t>I am here to help with</a:t>
            </a:r>
          </a:p>
        </p:txBody>
      </p:sp>
      <p:cxnSp>
        <p:nvCxnSpPr>
          <p:cNvPr id="19" name="Connector 18"/>
          <p:cNvCxnSpPr/>
          <p:nvPr/>
        </p:nvCxnSpPr>
        <p:spPr>
          <a:xfrm>
            <a:off x="548580" y="2855118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548580" y="2617374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548580" y="3147714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548580" y="2909970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3" name="Connector 22"/>
          <p:cNvCxnSpPr/>
          <p:nvPr/>
        </p:nvCxnSpPr>
        <p:spPr>
          <a:xfrm>
            <a:off x="548580" y="3440310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TextBox 23"/>
          <p:cNvSpPr txBox="1"/>
          <p:nvPr/>
        </p:nvSpPr>
        <p:spPr>
          <a:xfrm>
            <a:off x="548580" y="3202566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530292" y="3634698"/>
            <a:ext cx="156192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A little about me</a:t>
            </a:r>
          </a:p>
        </p:txBody>
      </p:sp>
      <p:cxnSp>
        <p:nvCxnSpPr>
          <p:cNvPr id="26" name="Connector 25"/>
          <p:cNvCxnSpPr/>
          <p:nvPr/>
        </p:nvCxnSpPr>
        <p:spPr>
          <a:xfrm>
            <a:off x="548580" y="4088457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7" name="TextBox 26"/>
          <p:cNvSpPr txBox="1"/>
          <p:nvPr/>
        </p:nvSpPr>
        <p:spPr>
          <a:xfrm>
            <a:off x="548580" y="3850713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28" name="Connector 27"/>
          <p:cNvCxnSpPr/>
          <p:nvPr/>
        </p:nvCxnSpPr>
        <p:spPr>
          <a:xfrm>
            <a:off x="548580" y="4381053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9" name="TextBox 28"/>
          <p:cNvSpPr txBox="1"/>
          <p:nvPr/>
        </p:nvSpPr>
        <p:spPr>
          <a:xfrm>
            <a:off x="548580" y="4143309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48580" y="4673649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48580" y="4435905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2" name="Connector 31"/>
          <p:cNvCxnSpPr/>
          <p:nvPr/>
        </p:nvCxnSpPr>
        <p:spPr>
          <a:xfrm>
            <a:off x="548580" y="4966245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548580" y="4728501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34" name="Connector 33"/>
          <p:cNvCxnSpPr/>
          <p:nvPr/>
        </p:nvCxnSpPr>
        <p:spPr>
          <a:xfrm>
            <a:off x="548580" y="5258841"/>
            <a:ext cx="3723233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48580" y="5021097"/>
            <a:ext cx="3723233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6" name="Rounded Rectangle 35"/>
          <p:cNvSpPr/>
          <p:nvPr/>
        </p:nvSpPr>
        <p:spPr>
          <a:xfrm>
            <a:off x="4527798" y="1603771"/>
            <a:ext cx="2696021" cy="2512962"/>
          </a:xfrm>
          <a:prstGeom prst="roundRect">
            <a:avLst>
              <a:gd name="adj" fmla="val 3032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7" name="Rectangle 36"/>
          <p:cNvSpPr/>
          <p:nvPr/>
        </p:nvSpPr>
        <p:spPr>
          <a:xfrm>
            <a:off x="4638823" y="1714797"/>
            <a:ext cx="2473969" cy="2011560"/>
          </a:xfrm>
          <a:prstGeom prst="rect">
            <a:avLst/>
          </a:prstGeom>
          <a:solidFill>
            <a:srgbClr val="FFFFFF"/>
          </a:solidFill>
          <a:ln w="9525">
            <a:solidFill>
              <a:srgbClr val="343B38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8" name="TextBox 37"/>
          <p:cNvSpPr txBox="1"/>
          <p:nvPr/>
        </p:nvSpPr>
        <p:spPr>
          <a:xfrm>
            <a:off x="5556218" y="3857196"/>
            <a:ext cx="101408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750" b="1" i="0">
                <a:solidFill>
                  <a:srgbClr val="C57C5F"/>
                </a:solidFill>
                <a:latin typeface="Trebuchet MS"/>
              </a:rPr>
              <a:t>My photo</a:t>
            </a:r>
          </a:p>
        </p:txBody>
      </p:sp>
      <p:sp>
        <p:nvSpPr>
          <p:cNvPr id="39" name="Rounded Rectangle 38"/>
          <p:cNvSpPr/>
          <p:nvPr/>
        </p:nvSpPr>
        <p:spPr>
          <a:xfrm>
            <a:off x="4527798" y="4269134"/>
            <a:ext cx="2696021" cy="1482476"/>
          </a:xfrm>
          <a:prstGeom prst="roundRect">
            <a:avLst>
              <a:gd name="adj" fmla="val 5140"/>
            </a:avLst>
          </a:prstGeom>
          <a:solidFill>
            <a:srgbClr val="F5EDD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40" name="TextBox 39"/>
          <p:cNvSpPr txBox="1"/>
          <p:nvPr/>
        </p:nvSpPr>
        <p:spPr>
          <a:xfrm>
            <a:off x="4671435" y="4460396"/>
            <a:ext cx="1266348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Trebuchet MS"/>
              </a:rPr>
              <a:t>My favorites</a:t>
            </a:r>
          </a:p>
        </p:txBody>
      </p:sp>
      <p:sp>
        <p:nvSpPr>
          <p:cNvPr id="41" name="TextBox 40"/>
          <p:cNvSpPr txBox="1"/>
          <p:nvPr/>
        </p:nvSpPr>
        <p:spPr>
          <a:xfrm>
            <a:off x="4671435" y="4787372"/>
            <a:ext cx="788610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A918C"/>
                </a:solidFill>
                <a:latin typeface="Trebuchet MS"/>
              </a:rPr>
              <a:t>Color</a:t>
            </a:r>
          </a:p>
        </p:txBody>
      </p:sp>
      <p:cxnSp>
        <p:nvCxnSpPr>
          <p:cNvPr id="42" name="Connector 41"/>
          <p:cNvCxnSpPr/>
          <p:nvPr/>
        </p:nvCxnSpPr>
        <p:spPr>
          <a:xfrm>
            <a:off x="5143053" y="4948535"/>
            <a:ext cx="1918841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143053" y="4710791"/>
            <a:ext cx="1918841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4671435" y="5114347"/>
            <a:ext cx="78563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A918C"/>
                </a:solidFill>
                <a:latin typeface="Trebuchet MS"/>
              </a:rPr>
              <a:t>Snack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5140076" y="5275510"/>
            <a:ext cx="192181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6" name="TextBox 45"/>
          <p:cNvSpPr txBox="1"/>
          <p:nvPr/>
        </p:nvSpPr>
        <p:spPr>
          <a:xfrm>
            <a:off x="5140076" y="5037766"/>
            <a:ext cx="192181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7" name="TextBox 46"/>
          <p:cNvSpPr txBox="1"/>
          <p:nvPr/>
        </p:nvSpPr>
        <p:spPr>
          <a:xfrm>
            <a:off x="4671435" y="5441322"/>
            <a:ext cx="75408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A918C"/>
                </a:solidFill>
                <a:latin typeface="Trebuchet MS"/>
              </a:rPr>
              <a:t>Drink</a:t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108525" y="5602485"/>
            <a:ext cx="195336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108525" y="5364741"/>
            <a:ext cx="195336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92863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Meet the Teacher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157829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Meet the Team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4969043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Calibri"/>
              </a:rPr>
              <a:t>More than one adult supports your child at school. Here is everyone on the team, what they do, and how to reach them.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31884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578322"/>
            <a:ext cx="6675239" cy="7977038"/>
          </a:xfrm>
          <a:prstGeom prst="roundRect">
            <a:avLst>
              <a:gd name="adj" fmla="val 955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558105" y="1587847"/>
            <a:ext cx="6656189" cy="364926"/>
          </a:xfrm>
          <a:prstGeom prst="rect">
            <a:avLst/>
          </a:prstGeom>
          <a:solidFill>
            <a:srgbClr val="EBF1EC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616017" y="1728210"/>
            <a:ext cx="704522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Role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858732" y="1728210"/>
            <a:ext cx="72416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Name</a:t>
            </a:r>
          </a:p>
        </p:txBody>
      </p:sp>
      <p:sp>
        <p:nvSpPr>
          <p:cNvPr id="16" name="TextBox 15"/>
          <p:cNvSpPr txBox="1"/>
          <p:nvPr/>
        </p:nvSpPr>
        <p:spPr>
          <a:xfrm>
            <a:off x="3299835" y="1728210"/>
            <a:ext cx="2222867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How they support your child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5633013" y="1728210"/>
            <a:ext cx="1877734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343B38"/>
                </a:solidFill>
                <a:latin typeface="Trebuchet MS"/>
              </a:rPr>
              <a:t>Best way to reach them</a:t>
            </a:r>
          </a:p>
        </p:txBody>
      </p:sp>
      <p:cxnSp>
        <p:nvCxnSpPr>
          <p:cNvPr id="18" name="Connector 17"/>
          <p:cNvCxnSpPr/>
          <p:nvPr/>
        </p:nvCxnSpPr>
        <p:spPr>
          <a:xfrm>
            <a:off x="558105" y="279737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558105" y="255962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0" name="TextBox 19"/>
          <p:cNvSpPr txBox="1"/>
          <p:nvPr/>
        </p:nvSpPr>
        <p:spPr>
          <a:xfrm>
            <a:off x="616017" y="2294947"/>
            <a:ext cx="927615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9C88"/>
                </a:solidFill>
                <a:latin typeface="Trebuchet MS"/>
              </a:rPr>
              <a:t>Teacher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1878210" y="1952773"/>
            <a:ext cx="0" cy="83507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2" name="Connector 21"/>
          <p:cNvCxnSpPr/>
          <p:nvPr/>
        </p:nvCxnSpPr>
        <p:spPr>
          <a:xfrm>
            <a:off x="3267670" y="1952773"/>
            <a:ext cx="0" cy="83507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3" name="Connector 22"/>
          <p:cNvCxnSpPr/>
          <p:nvPr/>
        </p:nvCxnSpPr>
        <p:spPr>
          <a:xfrm>
            <a:off x="5612457" y="1952773"/>
            <a:ext cx="0" cy="83507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4" name="Connector 23"/>
          <p:cNvCxnSpPr/>
          <p:nvPr/>
        </p:nvCxnSpPr>
        <p:spPr>
          <a:xfrm>
            <a:off x="558105" y="3642121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558105" y="3404377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6" name="TextBox 25"/>
          <p:cNvSpPr txBox="1"/>
          <p:nvPr/>
        </p:nvSpPr>
        <p:spPr>
          <a:xfrm>
            <a:off x="616017" y="3139547"/>
            <a:ext cx="155343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C57C5F"/>
                </a:solidFill>
                <a:latin typeface="Trebuchet MS"/>
              </a:rPr>
              <a:t>Paraprofessional</a:t>
            </a:r>
          </a:p>
        </p:txBody>
      </p:sp>
      <p:cxnSp>
        <p:nvCxnSpPr>
          <p:cNvPr id="27" name="Connector 26"/>
          <p:cNvCxnSpPr/>
          <p:nvPr/>
        </p:nvCxnSpPr>
        <p:spPr>
          <a:xfrm>
            <a:off x="1878210" y="2797373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8" name="Connector 27"/>
          <p:cNvCxnSpPr/>
          <p:nvPr/>
        </p:nvCxnSpPr>
        <p:spPr>
          <a:xfrm>
            <a:off x="3267670" y="2797373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9" name="Connector 28"/>
          <p:cNvCxnSpPr/>
          <p:nvPr/>
        </p:nvCxnSpPr>
        <p:spPr>
          <a:xfrm>
            <a:off x="5612457" y="2797373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0" name="Connector 29"/>
          <p:cNvCxnSpPr/>
          <p:nvPr/>
        </p:nvCxnSpPr>
        <p:spPr>
          <a:xfrm>
            <a:off x="558105" y="4486870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58105" y="4249126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16017" y="3984295"/>
            <a:ext cx="1553438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FA9B4"/>
                </a:solidFill>
                <a:latin typeface="Trebuchet MS"/>
              </a:rPr>
              <a:t>Paraprofessional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1878210" y="3642121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3267670" y="3642121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5" name="Connector 34"/>
          <p:cNvCxnSpPr/>
          <p:nvPr/>
        </p:nvCxnSpPr>
        <p:spPr>
          <a:xfrm>
            <a:off x="5612457" y="3642121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6" name="Connector 35"/>
          <p:cNvCxnSpPr/>
          <p:nvPr/>
        </p:nvCxnSpPr>
        <p:spPr>
          <a:xfrm>
            <a:off x="558105" y="5331618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7" name="TextBox 36"/>
          <p:cNvSpPr txBox="1"/>
          <p:nvPr/>
        </p:nvSpPr>
        <p:spPr>
          <a:xfrm>
            <a:off x="558105" y="5093874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616017" y="4829044"/>
            <a:ext cx="1178986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C9A45C"/>
                </a:solidFill>
                <a:latin typeface="Trebuchet MS"/>
              </a:rPr>
              <a:t>Speech (SLP)</a:t>
            </a:r>
          </a:p>
        </p:txBody>
      </p:sp>
      <p:cxnSp>
        <p:nvCxnSpPr>
          <p:cNvPr id="39" name="Connector 38"/>
          <p:cNvCxnSpPr/>
          <p:nvPr/>
        </p:nvCxnSpPr>
        <p:spPr>
          <a:xfrm>
            <a:off x="1878210" y="4486870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0" name="Connector 39"/>
          <p:cNvCxnSpPr/>
          <p:nvPr/>
        </p:nvCxnSpPr>
        <p:spPr>
          <a:xfrm>
            <a:off x="3267670" y="4486870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1" name="Connector 40"/>
          <p:cNvCxnSpPr/>
          <p:nvPr/>
        </p:nvCxnSpPr>
        <p:spPr>
          <a:xfrm>
            <a:off x="5612457" y="4486870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2" name="Connector 41"/>
          <p:cNvCxnSpPr/>
          <p:nvPr/>
        </p:nvCxnSpPr>
        <p:spPr>
          <a:xfrm>
            <a:off x="558105" y="6176367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3" name="TextBox 42"/>
          <p:cNvSpPr txBox="1"/>
          <p:nvPr/>
        </p:nvSpPr>
        <p:spPr>
          <a:xfrm>
            <a:off x="558105" y="5938623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4" name="TextBox 43"/>
          <p:cNvSpPr txBox="1"/>
          <p:nvPr/>
        </p:nvSpPr>
        <p:spPr>
          <a:xfrm>
            <a:off x="616017" y="5607266"/>
            <a:ext cx="1261735" cy="283315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7C9C88"/>
                </a:solidFill>
                <a:latin typeface="Trebuchet MS"/>
              </a:rPr>
              <a:t>Occupational therapy</a:t>
            </a:r>
          </a:p>
        </p:txBody>
      </p:sp>
      <p:cxnSp>
        <p:nvCxnSpPr>
          <p:cNvPr id="45" name="Connector 44"/>
          <p:cNvCxnSpPr/>
          <p:nvPr/>
        </p:nvCxnSpPr>
        <p:spPr>
          <a:xfrm>
            <a:off x="1878210" y="5331618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6" name="Connector 45"/>
          <p:cNvCxnSpPr/>
          <p:nvPr/>
        </p:nvCxnSpPr>
        <p:spPr>
          <a:xfrm>
            <a:off x="3267670" y="5331618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7" name="Connector 46"/>
          <p:cNvCxnSpPr/>
          <p:nvPr/>
        </p:nvCxnSpPr>
        <p:spPr>
          <a:xfrm>
            <a:off x="5612457" y="5331618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8" name="Connector 47"/>
          <p:cNvCxnSpPr/>
          <p:nvPr/>
        </p:nvCxnSpPr>
        <p:spPr>
          <a:xfrm>
            <a:off x="558105" y="7021115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58105" y="6783371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16017" y="6518540"/>
            <a:ext cx="1496139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C57C5F"/>
                </a:solidFill>
                <a:latin typeface="Trebuchet MS"/>
              </a:rPr>
              <a:t>Physical therapy</a:t>
            </a:r>
          </a:p>
        </p:txBody>
      </p:sp>
      <p:cxnSp>
        <p:nvCxnSpPr>
          <p:cNvPr id="51" name="Connector 50"/>
          <p:cNvCxnSpPr/>
          <p:nvPr/>
        </p:nvCxnSpPr>
        <p:spPr>
          <a:xfrm>
            <a:off x="1878210" y="6176367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2" name="Connector 51"/>
          <p:cNvCxnSpPr/>
          <p:nvPr/>
        </p:nvCxnSpPr>
        <p:spPr>
          <a:xfrm>
            <a:off x="3267670" y="6176367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3" name="Connector 52"/>
          <p:cNvCxnSpPr/>
          <p:nvPr/>
        </p:nvCxnSpPr>
        <p:spPr>
          <a:xfrm>
            <a:off x="5612457" y="6176367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4" name="Connector 53"/>
          <p:cNvCxnSpPr/>
          <p:nvPr/>
        </p:nvCxnSpPr>
        <p:spPr>
          <a:xfrm>
            <a:off x="558105" y="7865864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55" name="TextBox 54"/>
          <p:cNvSpPr txBox="1"/>
          <p:nvPr/>
        </p:nvSpPr>
        <p:spPr>
          <a:xfrm>
            <a:off x="558105" y="7628120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6" name="TextBox 55"/>
          <p:cNvSpPr txBox="1"/>
          <p:nvPr/>
        </p:nvSpPr>
        <p:spPr>
          <a:xfrm>
            <a:off x="616017" y="7363289"/>
            <a:ext cx="1551503" cy="150114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699" b="1" i="0">
                <a:solidFill>
                  <a:srgbClr val="8FA9B4"/>
                </a:solidFill>
                <a:latin typeface="Trebuchet MS"/>
              </a:rPr>
              <a:t>Counselor / psych</a:t>
            </a:r>
          </a:p>
        </p:txBody>
      </p:sp>
      <p:cxnSp>
        <p:nvCxnSpPr>
          <p:cNvPr id="57" name="Connector 56"/>
          <p:cNvCxnSpPr/>
          <p:nvPr/>
        </p:nvCxnSpPr>
        <p:spPr>
          <a:xfrm>
            <a:off x="1878210" y="7021115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8" name="Connector 57"/>
          <p:cNvCxnSpPr/>
          <p:nvPr/>
        </p:nvCxnSpPr>
        <p:spPr>
          <a:xfrm>
            <a:off x="3267670" y="7021115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59" name="Connector 58"/>
          <p:cNvCxnSpPr/>
          <p:nvPr/>
        </p:nvCxnSpPr>
        <p:spPr>
          <a:xfrm>
            <a:off x="5612457" y="7021115"/>
            <a:ext cx="0" cy="835224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0" name="Connector 59"/>
          <p:cNvCxnSpPr/>
          <p:nvPr/>
        </p:nvCxnSpPr>
        <p:spPr>
          <a:xfrm>
            <a:off x="558105" y="871061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1" name="TextBox 60"/>
          <p:cNvSpPr txBox="1"/>
          <p:nvPr/>
        </p:nvSpPr>
        <p:spPr>
          <a:xfrm>
            <a:off x="558105" y="847286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62" name="Connector 61"/>
          <p:cNvCxnSpPr/>
          <p:nvPr/>
        </p:nvCxnSpPr>
        <p:spPr>
          <a:xfrm>
            <a:off x="1878210" y="7865864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3" name="Connector 62"/>
          <p:cNvCxnSpPr/>
          <p:nvPr/>
        </p:nvCxnSpPr>
        <p:spPr>
          <a:xfrm>
            <a:off x="3267670" y="7865864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4" name="Connector 63"/>
          <p:cNvCxnSpPr/>
          <p:nvPr/>
        </p:nvCxnSpPr>
        <p:spPr>
          <a:xfrm>
            <a:off x="5612457" y="7865864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5" name="Connector 64"/>
          <p:cNvCxnSpPr/>
          <p:nvPr/>
        </p:nvCxnSpPr>
        <p:spPr>
          <a:xfrm>
            <a:off x="1878210" y="8710612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6" name="Connector 65"/>
          <p:cNvCxnSpPr/>
          <p:nvPr/>
        </p:nvCxnSpPr>
        <p:spPr>
          <a:xfrm>
            <a:off x="3267670" y="8710612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67" name="Connector 66"/>
          <p:cNvCxnSpPr/>
          <p:nvPr/>
        </p:nvCxnSpPr>
        <p:spPr>
          <a:xfrm>
            <a:off x="5612457" y="8710612"/>
            <a:ext cx="0" cy="835223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8" name="TextBox 67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92863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Meet the Teacher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449234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How to Reach Me</a:t>
            </a:r>
          </a:p>
        </p:txBody>
      </p:sp>
      <p:cxnSp>
        <p:nvCxnSpPr>
          <p:cNvPr id="5" name="Connector 4"/>
          <p:cNvCxnSpPr/>
          <p:nvPr/>
        </p:nvCxnSpPr>
        <p:spPr>
          <a:xfrm flipV="1">
            <a:off x="6348608" y="98606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Oval 5"/>
          <p:cNvSpPr/>
          <p:nvPr/>
        </p:nvSpPr>
        <p:spPr>
          <a:xfrm rot="19680000">
            <a:off x="6413922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7" name="Oval 6"/>
          <p:cNvSpPr/>
          <p:nvPr/>
        </p:nvSpPr>
        <p:spPr>
          <a:xfrm rot="1560000">
            <a:off x="6557613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9800000">
            <a:off x="670130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440000">
            <a:off x="6844996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20040000">
            <a:off x="6975625" y="925096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Rounded Rectangle 10"/>
          <p:cNvSpPr/>
          <p:nvPr/>
        </p:nvSpPr>
        <p:spPr>
          <a:xfrm>
            <a:off x="548580" y="1270992"/>
            <a:ext cx="3274069" cy="812303"/>
          </a:xfrm>
          <a:prstGeom prst="roundRect">
            <a:avLst>
              <a:gd name="adj" fmla="val 9380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TextBox 11"/>
          <p:cNvSpPr txBox="1"/>
          <p:nvPr/>
        </p:nvSpPr>
        <p:spPr>
          <a:xfrm>
            <a:off x="679418" y="1449454"/>
            <a:ext cx="77134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Email</a:t>
            </a:r>
          </a:p>
        </p:txBody>
      </p:sp>
      <p:cxnSp>
        <p:nvCxnSpPr>
          <p:cNvPr id="13" name="Connector 12"/>
          <p:cNvCxnSpPr/>
          <p:nvPr/>
        </p:nvCxnSpPr>
        <p:spPr>
          <a:xfrm>
            <a:off x="697706" y="1921371"/>
            <a:ext cx="297581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697706" y="1683627"/>
            <a:ext cx="29758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5" name="Rounded Rectangle 14"/>
          <p:cNvSpPr/>
          <p:nvPr/>
        </p:nvSpPr>
        <p:spPr>
          <a:xfrm>
            <a:off x="3949600" y="1270992"/>
            <a:ext cx="3274218" cy="812303"/>
          </a:xfrm>
          <a:prstGeom prst="roundRect">
            <a:avLst>
              <a:gd name="adj" fmla="val 9380"/>
            </a:avLst>
          </a:prstGeom>
          <a:solidFill>
            <a:srgbClr val="F7E9E2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6" name="TextBox 15"/>
          <p:cNvSpPr txBox="1"/>
          <p:nvPr/>
        </p:nvSpPr>
        <p:spPr>
          <a:xfrm>
            <a:off x="4080438" y="1449454"/>
            <a:ext cx="157204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57C5F"/>
                </a:solidFill>
                <a:latin typeface="Trebuchet MS"/>
              </a:rPr>
              <a:t>Phone / voicemail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4098726" y="1921371"/>
            <a:ext cx="297596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4098726" y="1683627"/>
            <a:ext cx="297596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19" name="Rounded Rectangle 18"/>
          <p:cNvSpPr/>
          <p:nvPr/>
        </p:nvSpPr>
        <p:spPr>
          <a:xfrm>
            <a:off x="548580" y="2210246"/>
            <a:ext cx="3274069" cy="812303"/>
          </a:xfrm>
          <a:prstGeom prst="roundRect">
            <a:avLst>
              <a:gd name="adj" fmla="val 9380"/>
            </a:avLst>
          </a:prstGeom>
          <a:solidFill>
            <a:srgbClr val="F5EDDC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0" name="TextBox 19"/>
          <p:cNvSpPr txBox="1"/>
          <p:nvPr/>
        </p:nvSpPr>
        <p:spPr>
          <a:xfrm>
            <a:off x="679418" y="2388709"/>
            <a:ext cx="14138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Trebuchet MS"/>
              </a:rPr>
              <a:t>Classroom app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697706" y="2860625"/>
            <a:ext cx="2975818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697706" y="2622881"/>
            <a:ext cx="2975818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3949600" y="2210246"/>
            <a:ext cx="3274218" cy="812303"/>
          </a:xfrm>
          <a:prstGeom prst="roundRect">
            <a:avLst>
              <a:gd name="adj" fmla="val 9380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4" name="TextBox 23"/>
          <p:cNvSpPr txBox="1"/>
          <p:nvPr/>
        </p:nvSpPr>
        <p:spPr>
          <a:xfrm>
            <a:off x="4080438" y="2388709"/>
            <a:ext cx="1940837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Best times to reach me</a:t>
            </a:r>
          </a:p>
        </p:txBody>
      </p:sp>
      <p:cxnSp>
        <p:nvCxnSpPr>
          <p:cNvPr id="25" name="Connector 24"/>
          <p:cNvCxnSpPr/>
          <p:nvPr/>
        </p:nvCxnSpPr>
        <p:spPr>
          <a:xfrm>
            <a:off x="4098726" y="2860625"/>
            <a:ext cx="2975967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098726" y="2622881"/>
            <a:ext cx="297596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7" name="Rounded Rectangle 26"/>
          <p:cNvSpPr/>
          <p:nvPr/>
        </p:nvSpPr>
        <p:spPr>
          <a:xfrm>
            <a:off x="548580" y="3174950"/>
            <a:ext cx="6675239" cy="5144392"/>
          </a:xfrm>
          <a:prstGeom prst="roundRect">
            <a:avLst>
              <a:gd name="adj" fmla="val 1481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8" name="Rectangle 27"/>
          <p:cNvSpPr/>
          <p:nvPr/>
        </p:nvSpPr>
        <p:spPr>
          <a:xfrm>
            <a:off x="558105" y="3184475"/>
            <a:ext cx="6656189" cy="364926"/>
          </a:xfrm>
          <a:prstGeom prst="rect">
            <a:avLst/>
          </a:prstGeom>
          <a:solidFill>
            <a:srgbClr val="EAF0F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29" name="TextBox 28"/>
          <p:cNvSpPr txBox="1"/>
          <p:nvPr/>
        </p:nvSpPr>
        <p:spPr>
          <a:xfrm>
            <a:off x="641318" y="3315313"/>
            <a:ext cx="1840825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343B38"/>
                </a:solidFill>
                <a:latin typeface="Trebuchet MS"/>
              </a:rPr>
              <a:t>What to use for what</a:t>
            </a:r>
          </a:p>
        </p:txBody>
      </p:sp>
      <p:cxnSp>
        <p:nvCxnSpPr>
          <p:cNvPr id="30" name="Connector 29"/>
          <p:cNvCxnSpPr/>
          <p:nvPr/>
        </p:nvCxnSpPr>
        <p:spPr>
          <a:xfrm>
            <a:off x="558105" y="474181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558105" y="450406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2" name="TextBox 31"/>
          <p:cNvSpPr txBox="1"/>
          <p:nvPr/>
        </p:nvSpPr>
        <p:spPr>
          <a:xfrm>
            <a:off x="641318" y="4051119"/>
            <a:ext cx="231246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343B38"/>
                </a:solidFill>
                <a:latin typeface="Calibri"/>
              </a:rPr>
              <a:t>Everyday questions and updates</a:t>
            </a:r>
          </a:p>
        </p:txBody>
      </p:sp>
      <p:cxnSp>
        <p:nvCxnSpPr>
          <p:cNvPr id="33" name="Connector 32"/>
          <p:cNvCxnSpPr/>
          <p:nvPr/>
        </p:nvCxnSpPr>
        <p:spPr>
          <a:xfrm>
            <a:off x="4340869" y="3549401"/>
            <a:ext cx="0" cy="11828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4" name="Connector 33"/>
          <p:cNvCxnSpPr/>
          <p:nvPr/>
        </p:nvCxnSpPr>
        <p:spPr>
          <a:xfrm>
            <a:off x="558105" y="5934372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558105" y="5696628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641318" y="5243530"/>
            <a:ext cx="2336720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343B38"/>
                </a:solidFill>
                <a:latin typeface="Calibri"/>
              </a:rPr>
              <a:t>Absences and schedule changes</a:t>
            </a:r>
          </a:p>
        </p:txBody>
      </p:sp>
      <p:cxnSp>
        <p:nvCxnSpPr>
          <p:cNvPr id="37" name="Connector 36"/>
          <p:cNvCxnSpPr/>
          <p:nvPr/>
        </p:nvCxnSpPr>
        <p:spPr>
          <a:xfrm>
            <a:off x="4340869" y="4741812"/>
            <a:ext cx="0" cy="118303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38" name="Connector 37"/>
          <p:cNvCxnSpPr/>
          <p:nvPr/>
        </p:nvCxnSpPr>
        <p:spPr>
          <a:xfrm>
            <a:off x="558105" y="7126783"/>
            <a:ext cx="6656189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39" name="TextBox 38"/>
          <p:cNvSpPr txBox="1"/>
          <p:nvPr/>
        </p:nvSpPr>
        <p:spPr>
          <a:xfrm>
            <a:off x="558105" y="6889039"/>
            <a:ext cx="665618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40" name="TextBox 39"/>
          <p:cNvSpPr txBox="1"/>
          <p:nvPr/>
        </p:nvSpPr>
        <p:spPr>
          <a:xfrm>
            <a:off x="641318" y="6436090"/>
            <a:ext cx="2176581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343B38"/>
                </a:solidFill>
                <a:latin typeface="Calibri"/>
              </a:rPr>
              <a:t>Something urgent about today</a:t>
            </a:r>
          </a:p>
        </p:txBody>
      </p:sp>
      <p:cxnSp>
        <p:nvCxnSpPr>
          <p:cNvPr id="41" name="Connector 40"/>
          <p:cNvCxnSpPr/>
          <p:nvPr/>
        </p:nvCxnSpPr>
        <p:spPr>
          <a:xfrm>
            <a:off x="4340869" y="5934372"/>
            <a:ext cx="0" cy="1182886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2" name="TextBox 41"/>
          <p:cNvSpPr txBox="1"/>
          <p:nvPr/>
        </p:nvSpPr>
        <p:spPr>
          <a:xfrm>
            <a:off x="641318" y="7628501"/>
            <a:ext cx="2398186" cy="1977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950" b="1" i="0">
                <a:solidFill>
                  <a:srgbClr val="343B38"/>
                </a:solidFill>
                <a:latin typeface="Calibri"/>
              </a:rPr>
              <a:t>IEP questions or meeting requests</a:t>
            </a:r>
          </a:p>
        </p:txBody>
      </p:sp>
      <p:cxnSp>
        <p:nvCxnSpPr>
          <p:cNvPr id="43" name="Connector 42"/>
          <p:cNvCxnSpPr/>
          <p:nvPr/>
        </p:nvCxnSpPr>
        <p:spPr>
          <a:xfrm>
            <a:off x="4340869" y="7126783"/>
            <a:ext cx="0" cy="1183035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4" name="TextBox 43"/>
          <p:cNvSpPr txBox="1"/>
          <p:nvPr/>
        </p:nvSpPr>
        <p:spPr>
          <a:xfrm>
            <a:off x="530292" y="8472505"/>
            <a:ext cx="1854071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I usually reply within</a:t>
            </a:r>
          </a:p>
        </p:txBody>
      </p:sp>
      <p:sp>
        <p:nvSpPr>
          <p:cNvPr id="45" name="TextBox 44"/>
          <p:cNvSpPr txBox="1"/>
          <p:nvPr/>
        </p:nvSpPr>
        <p:spPr>
          <a:xfrm>
            <a:off x="530292" y="8809005"/>
            <a:ext cx="1432589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C9A45C"/>
                </a:solidFill>
                <a:latin typeface="Trebuchet MS"/>
              </a:rPr>
              <a:t>One more thing</a:t>
            </a:r>
          </a:p>
        </p:txBody>
      </p:sp>
      <p:cxnSp>
        <p:nvCxnSpPr>
          <p:cNvPr id="46" name="Connector 45"/>
          <p:cNvCxnSpPr/>
          <p:nvPr/>
        </p:nvCxnSpPr>
        <p:spPr>
          <a:xfrm>
            <a:off x="548580" y="9262764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7" name="TextBox 46"/>
          <p:cNvSpPr txBox="1"/>
          <p:nvPr/>
        </p:nvSpPr>
        <p:spPr>
          <a:xfrm>
            <a:off x="548580" y="9025020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cxnSp>
        <p:nvCxnSpPr>
          <p:cNvPr id="48" name="Connector 47"/>
          <p:cNvCxnSpPr/>
          <p:nvPr/>
        </p:nvCxnSpPr>
        <p:spPr>
          <a:xfrm>
            <a:off x="548580" y="9555360"/>
            <a:ext cx="6675239" cy="0"/>
          </a:xfrm>
          <a:prstGeom prst="line">
            <a:avLst/>
          </a:prstGeom>
          <a:ln w="9525">
            <a:solidFill>
              <a:srgbClr val="D8DDD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49" name="TextBox 48"/>
          <p:cNvSpPr txBox="1"/>
          <p:nvPr/>
        </p:nvSpPr>
        <p:spPr>
          <a:xfrm>
            <a:off x="548580" y="9317616"/>
            <a:ext cx="6675239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50" name="TextBox 49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Rectangle 1"/>
          <p:cNvSpPr/>
          <p:nvPr/>
        </p:nvSpPr>
        <p:spPr>
          <a:xfrm>
            <a:off x="0" y="0"/>
            <a:ext cx="7772400" cy="10058400"/>
          </a:xfrm>
          <a:prstGeom prst="rect">
            <a:avLst/>
          </a:prstGeom>
          <a:solidFill>
            <a:srgbClr val="FFFFFF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3" name="TextBox 2"/>
          <p:cNvSpPr txBox="1"/>
          <p:nvPr/>
        </p:nvSpPr>
        <p:spPr>
          <a:xfrm>
            <a:off x="530292" y="570327"/>
            <a:ext cx="1928633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750" b="1" i="0">
                <a:solidFill>
                  <a:srgbClr val="7C9C88"/>
                </a:solidFill>
                <a:latin typeface="Trebuchet MS"/>
              </a:rPr>
              <a:t>Meet the Teacher Pack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530292" y="767078"/>
            <a:ext cx="2461438" cy="35013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899" b="1" i="0">
                <a:solidFill>
                  <a:srgbClr val="343B38"/>
                </a:solidFill>
                <a:latin typeface="Calibri"/>
              </a:rPr>
              <a:t>Meet My Teacher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530292" y="1147929"/>
            <a:ext cx="5055959" cy="32602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8A918C"/>
                </a:solidFill>
                <a:latin typeface="Calibri"/>
              </a:rPr>
              <a:t>For students who read symbols: read each row together, point to the pictures, and fill in the lines. Any way of reading this page counts.</a:t>
            </a:r>
          </a:p>
        </p:txBody>
      </p:sp>
      <p:cxnSp>
        <p:nvCxnSpPr>
          <p:cNvPr id="6" name="Connector 5"/>
          <p:cNvCxnSpPr/>
          <p:nvPr/>
        </p:nvCxnSpPr>
        <p:spPr>
          <a:xfrm flipV="1">
            <a:off x="6348608" y="1318840"/>
            <a:ext cx="836022" cy="13253"/>
          </a:xfrm>
          <a:prstGeom prst="curvedConnector3">
            <a:avLst/>
          </a:prstGeom>
          <a:ln w="17780">
            <a:solidFill>
              <a:srgbClr val="7C9C8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 rot="19680000">
            <a:off x="6413922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8" name="Oval 7"/>
          <p:cNvSpPr/>
          <p:nvPr/>
        </p:nvSpPr>
        <p:spPr>
          <a:xfrm rot="1560000">
            <a:off x="6557613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9" name="Oval 8"/>
          <p:cNvSpPr/>
          <p:nvPr/>
        </p:nvSpPr>
        <p:spPr>
          <a:xfrm rot="19800000">
            <a:off x="6701305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0" name="Oval 9"/>
          <p:cNvSpPr/>
          <p:nvPr/>
        </p:nvSpPr>
        <p:spPr>
          <a:xfrm rot="1440000">
            <a:off x="6844996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1" name="Oval 10"/>
          <p:cNvSpPr/>
          <p:nvPr/>
        </p:nvSpPr>
        <p:spPr>
          <a:xfrm rot="20040000">
            <a:off x="6975625" y="1257875"/>
            <a:ext cx="130628" cy="42410"/>
          </a:xfrm>
          <a:prstGeom prst="ellipse">
            <a:avLst/>
          </a:prstGeom>
          <a:solidFill>
            <a:srgbClr val="9DB5A6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2" name="Rounded Rectangle 11"/>
          <p:cNvSpPr/>
          <p:nvPr/>
        </p:nvSpPr>
        <p:spPr>
          <a:xfrm>
            <a:off x="548580" y="1603771"/>
            <a:ext cx="2286000" cy="2330201"/>
          </a:xfrm>
          <a:prstGeom prst="roundRect">
            <a:avLst>
              <a:gd name="adj" fmla="val 3270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3" name="Rectangle 12"/>
          <p:cNvSpPr/>
          <p:nvPr/>
        </p:nvSpPr>
        <p:spPr>
          <a:xfrm>
            <a:off x="659606" y="1714797"/>
            <a:ext cx="2063948" cy="1828800"/>
          </a:xfrm>
          <a:prstGeom prst="rect">
            <a:avLst/>
          </a:prstGeom>
          <a:solidFill>
            <a:srgbClr val="FFFFFF"/>
          </a:solidFill>
          <a:ln w="9525">
            <a:solidFill>
              <a:srgbClr val="343B38"/>
            </a:solidFill>
            <a:prstDash val="dash"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sp>
        <p:nvSpPr>
          <p:cNvPr id="14" name="TextBox 13"/>
          <p:cNvSpPr txBox="1"/>
          <p:nvPr/>
        </p:nvSpPr>
        <p:spPr>
          <a:xfrm>
            <a:off x="1297054" y="3674435"/>
            <a:ext cx="1163806" cy="159638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pPr algn="ctr"/>
            <a:r>
              <a:rPr sz="750" b="1" i="0">
                <a:solidFill>
                  <a:srgbClr val="C57C5F"/>
                </a:solidFill>
                <a:latin typeface="Trebuchet MS"/>
              </a:rPr>
              <a:t>My teacher</a:t>
            </a:r>
          </a:p>
        </p:txBody>
      </p:sp>
      <p:pic>
        <p:nvPicPr>
          <p:cNvPr id="15" name="Picture 14" descr="teacher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08870" y="1695152"/>
            <a:ext cx="639960" cy="639960"/>
          </a:xfrm>
          <a:prstGeom prst="rect">
            <a:avLst/>
          </a:prstGeom>
        </p:spPr>
      </p:pic>
      <p:sp>
        <p:nvSpPr>
          <p:cNvPr id="16" name="TextBox 15"/>
          <p:cNvSpPr txBox="1"/>
          <p:nvPr/>
        </p:nvSpPr>
        <p:spPr>
          <a:xfrm>
            <a:off x="3844843" y="1746218"/>
            <a:ext cx="2003196" cy="24536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343B38"/>
                </a:solidFill>
                <a:latin typeface="Calibri"/>
              </a:rPr>
              <a:t>My teacher's name is</a:t>
            </a:r>
          </a:p>
        </p:txBody>
      </p:sp>
      <p:cxnSp>
        <p:nvCxnSpPr>
          <p:cNvPr id="17" name="Connector 16"/>
          <p:cNvCxnSpPr/>
          <p:nvPr/>
        </p:nvCxnSpPr>
        <p:spPr>
          <a:xfrm>
            <a:off x="3863131" y="2284809"/>
            <a:ext cx="336068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8" name="TextBox 17"/>
          <p:cNvSpPr txBox="1"/>
          <p:nvPr/>
        </p:nvSpPr>
        <p:spPr>
          <a:xfrm>
            <a:off x="3863131" y="2047065"/>
            <a:ext cx="336068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pic>
        <p:nvPicPr>
          <p:cNvPr id="19" name="Picture 18" descr="classroom.pn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8870" y="2512814"/>
            <a:ext cx="639960" cy="639960"/>
          </a:xfrm>
          <a:prstGeom prst="rect">
            <a:avLst/>
          </a:prstGeom>
        </p:spPr>
      </p:pic>
      <p:sp>
        <p:nvSpPr>
          <p:cNvPr id="20" name="TextBox 19"/>
          <p:cNvSpPr txBox="1"/>
          <p:nvPr/>
        </p:nvSpPr>
        <p:spPr>
          <a:xfrm>
            <a:off x="3844843" y="2563879"/>
            <a:ext cx="2040552" cy="245363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00" b="1" i="0">
                <a:solidFill>
                  <a:srgbClr val="343B38"/>
                </a:solidFill>
                <a:latin typeface="Calibri"/>
              </a:rPr>
              <a:t>My classroom is room</a:t>
            </a:r>
          </a:p>
        </p:txBody>
      </p:sp>
      <p:cxnSp>
        <p:nvCxnSpPr>
          <p:cNvPr id="21" name="Connector 20"/>
          <p:cNvCxnSpPr/>
          <p:nvPr/>
        </p:nvCxnSpPr>
        <p:spPr>
          <a:xfrm>
            <a:off x="3863131" y="3102471"/>
            <a:ext cx="3360688" cy="0"/>
          </a:xfrm>
          <a:prstGeom prst="line">
            <a:avLst/>
          </a:prstGeom>
          <a:ln w="9525">
            <a:solidFill>
              <a:srgbClr val="343B38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3863131" y="2864727"/>
            <a:ext cx="3360687" cy="237744"/>
          </a:xfrm>
          <a:prstGeom prst="rect">
            <a:avLst/>
          </a:prstGeom>
          <a:noFill/>
        </p:spPr>
        <p:txBody>
          <a:bodyPr wrap="square" lIns="25400" rIns="25400" tIns="0" bIns="12700">
            <a:spAutoFit/>
          </a:bodyPr>
          <a:lstStyle/>
          <a:p>
            <a:r>
              <a:rPr sz="1200">
                <a:solidFill>
                  <a:srgbClr val="343B38"/>
                </a:solidFill>
                <a:latin typeface="Calibri"/>
              </a:rPr>
              <a:t/>
            </a:r>
          </a:p>
        </p:txBody>
      </p:sp>
      <p:sp>
        <p:nvSpPr>
          <p:cNvPr id="23" name="Rounded Rectangle 22"/>
          <p:cNvSpPr/>
          <p:nvPr/>
        </p:nvSpPr>
        <p:spPr>
          <a:xfrm>
            <a:off x="548580" y="4203650"/>
            <a:ext cx="6675239" cy="999232"/>
          </a:xfrm>
          <a:prstGeom prst="roundRect">
            <a:avLst>
              <a:gd name="adj" fmla="val 7625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4" name="Picture 23" descr="helper.pn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35806" y="4314676"/>
            <a:ext cx="777180" cy="777180"/>
          </a:xfrm>
          <a:prstGeom prst="rect">
            <a:avLst/>
          </a:prstGeom>
        </p:spPr>
      </p:pic>
      <p:sp>
        <p:nvSpPr>
          <p:cNvPr id="25" name="TextBox 24"/>
          <p:cNvSpPr txBox="1"/>
          <p:nvPr/>
        </p:nvSpPr>
        <p:spPr>
          <a:xfrm>
            <a:off x="1647098" y="4580203"/>
            <a:ext cx="254582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343B38"/>
                </a:solidFill>
                <a:latin typeface="Calibri"/>
              </a:rPr>
              <a:t>My teacher helps me learn</a:t>
            </a:r>
          </a:p>
        </p:txBody>
      </p:sp>
      <p:sp>
        <p:nvSpPr>
          <p:cNvPr id="26" name="Rounded Rectangle 25"/>
          <p:cNvSpPr/>
          <p:nvPr/>
        </p:nvSpPr>
        <p:spPr>
          <a:xfrm>
            <a:off x="548580" y="5589984"/>
            <a:ext cx="6675239" cy="999232"/>
          </a:xfrm>
          <a:prstGeom prst="roundRect">
            <a:avLst>
              <a:gd name="adj" fmla="val 7625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27" name="Picture 26" descr="aac-help.pn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735806" y="5701010"/>
            <a:ext cx="777180" cy="777180"/>
          </a:xfrm>
          <a:prstGeom prst="rect">
            <a:avLst/>
          </a:prstGeom>
        </p:spPr>
      </p:pic>
      <p:sp>
        <p:nvSpPr>
          <p:cNvPr id="28" name="TextBox 27"/>
          <p:cNvSpPr txBox="1"/>
          <p:nvPr/>
        </p:nvSpPr>
        <p:spPr>
          <a:xfrm>
            <a:off x="1647098" y="5966537"/>
            <a:ext cx="2721590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343B38"/>
                </a:solidFill>
                <a:latin typeface="Calibri"/>
              </a:rPr>
              <a:t>I can ask my teacher for help</a:t>
            </a:r>
          </a:p>
        </p:txBody>
      </p:sp>
      <p:sp>
        <p:nvSpPr>
          <p:cNvPr id="29" name="Rounded Rectangle 28"/>
          <p:cNvSpPr/>
          <p:nvPr/>
        </p:nvSpPr>
        <p:spPr>
          <a:xfrm>
            <a:off x="548580" y="6976318"/>
            <a:ext cx="6675239" cy="999232"/>
          </a:xfrm>
          <a:prstGeom prst="roundRect">
            <a:avLst>
              <a:gd name="adj" fmla="val 7625"/>
            </a:avLst>
          </a:prstGeom>
          <a:solidFill>
            <a:srgbClr val="F7F2E9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0" name="Picture 29" descr="listening-ear.png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35806" y="7087344"/>
            <a:ext cx="777180" cy="777180"/>
          </a:xfrm>
          <a:prstGeom prst="rect">
            <a:avLst/>
          </a:prstGeom>
        </p:spPr>
      </p:pic>
      <p:sp>
        <p:nvSpPr>
          <p:cNvPr id="31" name="TextBox 30"/>
          <p:cNvSpPr txBox="1"/>
          <p:nvPr/>
        </p:nvSpPr>
        <p:spPr>
          <a:xfrm>
            <a:off x="1647098" y="7352871"/>
            <a:ext cx="2386131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343B38"/>
                </a:solidFill>
                <a:latin typeface="Calibri"/>
              </a:rPr>
              <a:t>My teacher listens to me</a:t>
            </a:r>
          </a:p>
        </p:txBody>
      </p:sp>
      <p:sp>
        <p:nvSpPr>
          <p:cNvPr id="32" name="Rounded Rectangle 31"/>
          <p:cNvSpPr/>
          <p:nvPr/>
        </p:nvSpPr>
        <p:spPr>
          <a:xfrm>
            <a:off x="548580" y="8362503"/>
            <a:ext cx="6675239" cy="999232"/>
          </a:xfrm>
          <a:prstGeom prst="roundRect">
            <a:avLst>
              <a:gd name="adj" fmla="val 7625"/>
            </a:avLst>
          </a:prstGeom>
          <a:solidFill>
            <a:srgbClr val="FFFFFF"/>
          </a:solidFill>
          <a:ln w="9525">
            <a:solidFill>
              <a:srgbClr val="D8DDD8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  <p:pic>
        <p:nvPicPr>
          <p:cNvPr id="33" name="Picture 32" descr="talk.png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735806" y="8473529"/>
            <a:ext cx="777180" cy="777180"/>
          </a:xfrm>
          <a:prstGeom prst="rect">
            <a:avLst/>
          </a:prstGeom>
        </p:spPr>
      </p:pic>
      <p:sp>
        <p:nvSpPr>
          <p:cNvPr id="34" name="TextBox 33"/>
          <p:cNvSpPr txBox="1"/>
          <p:nvPr/>
        </p:nvSpPr>
        <p:spPr>
          <a:xfrm>
            <a:off x="1647098" y="8739056"/>
            <a:ext cx="2572464" cy="2548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1299" b="1" i="0">
                <a:solidFill>
                  <a:srgbClr val="343B38"/>
                </a:solidFill>
                <a:latin typeface="Calibri"/>
              </a:rPr>
              <a:t>I can tell my teacher things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621672" y="9604640"/>
            <a:ext cx="3271510" cy="178689"/>
          </a:xfrm>
          <a:prstGeom prst="rect">
            <a:avLst/>
          </a:prstGeom>
          <a:noFill/>
        </p:spPr>
        <p:txBody>
          <a:bodyPr wrap="none" lIns="0" rIns="0" tIns="0" bIns="0">
            <a:spAutoFit/>
          </a:bodyPr>
          <a:lstStyle/>
          <a:p>
            <a:r>
              <a:rPr sz="800" b="0" i="0">
                <a:solidFill>
                  <a:srgbClr val="6B7280"/>
                </a:solidFill>
                <a:latin typeface="Trebuchet MS"/>
              </a:rPr>
              <a:t>spectrumunlocked.com/blog/meet-the-teacher-template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822960" y="822960"/>
            <a:ext cx="6126480" cy="822960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1400">
                <a:solidFill>
                  <a:srgbClr val="343B38"/>
                </a:solidFill>
                <a:latin typeface="Calibri"/>
              </a:defRPr>
            </a:pPr>
            <a:r>
              <a:t>Free from Spectrum Unlocked · spectrumunlocked.com/blog/meet-the-teacher-template</a:t>
            </a:r>
          </a:p>
          <a:p>
            <a:pPr>
              <a:defRPr sz="1200">
                <a:solidFill>
                  <a:srgbClr val="343B38"/>
                </a:solidFill>
                <a:latin typeface="Calibri"/>
              </a:defRPr>
            </a:pPr>
            <a:r>
              <a:t>Everything on these slides is a real PowerPoint object: click any text to edit it, or click a line and type into the box sitting on it.</a:t>
            </a:r>
          </a:p>
          <a:p>
            <a:pPr>
              <a:defRPr sz="1200">
                <a:solidFill>
                  <a:srgbClr val="343B38"/>
                </a:solidFill>
                <a:latin typeface="Calibri"/>
              </a:defRPr>
            </a:pPr>
            <a:r>
              <a:t>Fonts: this deck uses Calibri and Calibri, which come with PowerPoint, so it looks right on any computer with no font installs.</a:t>
            </a:r>
          </a:p>
          <a:p>
            <a:pPr>
              <a:defRPr sz="1200">
                <a:solidFill>
                  <a:srgbClr val="343B38"/>
                </a:solidFill>
                <a:latin typeface="Calibri"/>
              </a:defRPr>
            </a:pPr>
            <a:r>
              <a:t>Terms: free for home and classroom use. Not for resale.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