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 flipV="1">
            <a:off x="3217381" y="2910706"/>
            <a:ext cx="1337637" cy="21205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 rot="19680000">
            <a:off x="3321884" y="281316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1560000">
            <a:off x="3551790" y="281316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 rot="19800000">
            <a:off x="3781697" y="281316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440000">
            <a:off x="4011603" y="281316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20040000">
            <a:off x="4220609" y="281316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794885" y="3409670"/>
            <a:ext cx="455738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750" b="1" i="0">
                <a:solidFill>
                  <a:srgbClr val="C57C5F"/>
                </a:solidFill>
                <a:latin typeface="Archivo"/>
              </a:rPr>
              <a:t>Home-school communication templates for special education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2606" y="3717595"/>
            <a:ext cx="6721941" cy="11502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200" b="1" i="0">
                <a:solidFill>
                  <a:srgbClr val="343B38"/>
                </a:solidFill>
                <a:latin typeface="Inter"/>
              </a:rPr>
              <a:t>Parent-Teacher Communication Log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13637" y="5025645"/>
            <a:ext cx="4519880" cy="4168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8A918C"/>
                </a:solidFill>
                <a:latin typeface="Inter"/>
              </a:rPr>
              <a:t>The daily sheet families actually read, a weekly version for lighter caseloads, and quick note slips for everything in between.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85157" y="5927824"/>
            <a:ext cx="2401937" cy="1352103"/>
          </a:xfrm>
          <a:prstGeom prst="roundRect">
            <a:avLst>
              <a:gd name="adj" fmla="val 5635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930294" y="6157186"/>
            <a:ext cx="81182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Inside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948582" y="6425654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147137" y="6385786"/>
            <a:ext cx="1922085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Inter"/>
              </a:rPr>
              <a:t>Daily communication log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948582" y="6692205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147137" y="6652337"/>
            <a:ext cx="2069722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Inter"/>
              </a:rPr>
              <a:t>Weekly communication log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948582" y="6958756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147137" y="6918888"/>
            <a:ext cx="1518761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Inter"/>
              </a:rPr>
              <a:t>Quick notes home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3221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Communication Log Pack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3424356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Daily Communication Log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3229987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Inter"/>
              </a:rPr>
              <a:t>One sheet per day, home in the folder. Student initials only.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7150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292" y="1523869"/>
            <a:ext cx="71523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Date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928538" y="1694557"/>
            <a:ext cx="126399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28538" y="1456813"/>
            <a:ext cx="126399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26647" y="1523869"/>
            <a:ext cx="95842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Student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2968079" y="1694557"/>
            <a:ext cx="102081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968079" y="1456813"/>
            <a:ext cx="10208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23003" y="1523869"/>
            <a:ext cx="129968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Today's mood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105697" y="1694557"/>
            <a:ext cx="211812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105697" y="1456813"/>
            <a:ext cx="211812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0292" y="1888944"/>
            <a:ext cx="212761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What we worked on today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548580" y="2342703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48580" y="210495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2635299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239755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548580" y="2927895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8580" y="269015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0292" y="3122283"/>
            <a:ext cx="143333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Meals &amp; snacks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548580" y="357604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48580" y="333829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0292" y="3770429"/>
            <a:ext cx="107078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Bathroom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4224188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398644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30292" y="4418576"/>
            <a:ext cx="186776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Archivo"/>
              </a:rPr>
              <a:t>Sensory &amp; regulation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48580" y="4872335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8580" y="463459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548580" y="5164931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48580" y="492718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48580" y="5317331"/>
            <a:ext cx="6675239" cy="1024681"/>
          </a:xfrm>
          <a:prstGeom prst="roundRect">
            <a:avLst>
              <a:gd name="adj" fmla="val 7436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92217" y="5495794"/>
            <a:ext cx="1174670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A win today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710505" y="5931247"/>
            <a:ext cx="63513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710505" y="5693503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710505" y="6205537"/>
            <a:ext cx="63513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10505" y="5967793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548580" y="6468963"/>
            <a:ext cx="6675239" cy="3086397"/>
          </a:xfrm>
          <a:prstGeom prst="roundRect">
            <a:avLst>
              <a:gd name="adj" fmla="val 2468"/>
            </a:avLst>
          </a:prstGeom>
          <a:solidFill>
            <a:srgbClr val="F7E9E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92217" y="6580751"/>
            <a:ext cx="376338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From home (anything we should know tomorrow?)</a:t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710505" y="7516713"/>
            <a:ext cx="63513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710505" y="7278969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710505" y="8310711"/>
            <a:ext cx="63513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710505" y="8072967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710505" y="9104560"/>
            <a:ext cx="63513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10505" y="8866816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214806" y="9248197"/>
            <a:ext cx="141279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Parent initials</a:t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6310610" y="9418885"/>
            <a:ext cx="75128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6310610" y="9181141"/>
            <a:ext cx="75128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3221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Communication Log Pack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3710404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Weekly Communication Log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37145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Inter"/>
              </a:rPr>
              <a:t>One sheet per week for lighter-touch caseloads. Student initials only.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7150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292" y="1523869"/>
            <a:ext cx="93669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Week of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1149994" y="1694557"/>
            <a:ext cx="2660006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49994" y="1456813"/>
            <a:ext cx="266000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44112" y="1523869"/>
            <a:ext cx="95842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Student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585543" y="1694557"/>
            <a:ext cx="2638276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585543" y="1456813"/>
            <a:ext cx="26382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580" y="1796057"/>
            <a:ext cx="5542508" cy="1257746"/>
          </a:xfrm>
          <a:prstGeom prst="roundRect">
            <a:avLst>
              <a:gd name="adj" fmla="val 6058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66767" y="1869745"/>
            <a:ext cx="90841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Monday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685055" y="2477244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85055" y="2239500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685055" y="2942778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85055" y="2705034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18039" y="1796057"/>
            <a:ext cx="1005780" cy="1257746"/>
          </a:xfrm>
          <a:prstGeom prst="roundRect">
            <a:avLst>
              <a:gd name="adj" fmla="val 6058"/>
            </a:avLst>
          </a:prstGeom>
          <a:solidFill>
            <a:srgbClr val="EBF1E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310776" y="1860220"/>
            <a:ext cx="1104721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A918C"/>
                </a:solidFill>
                <a:latin typeface="Archivo"/>
              </a:rPr>
              <a:t>Seen at home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6329064" y="2980878"/>
            <a:ext cx="7837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329064" y="2743134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580" y="3155305"/>
            <a:ext cx="5542508" cy="1257895"/>
          </a:xfrm>
          <a:prstGeom prst="roundRect">
            <a:avLst>
              <a:gd name="adj" fmla="val 605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66767" y="3228992"/>
            <a:ext cx="95261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Tuesday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685055" y="3836640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85055" y="3598896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685055" y="4302174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85055" y="4064430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218039" y="3155305"/>
            <a:ext cx="1005780" cy="1257895"/>
          </a:xfrm>
          <a:prstGeom prst="roundRect">
            <a:avLst>
              <a:gd name="adj" fmla="val 6057"/>
            </a:avLst>
          </a:prstGeom>
          <a:solidFill>
            <a:srgbClr val="EAF0F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310776" y="3219467"/>
            <a:ext cx="1104721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A918C"/>
                </a:solidFill>
                <a:latin typeface="Archivo"/>
              </a:rPr>
              <a:t>Seen at home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6329064" y="4340274"/>
            <a:ext cx="7837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329064" y="4102530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48580" y="4514701"/>
            <a:ext cx="5542508" cy="1257746"/>
          </a:xfrm>
          <a:prstGeom prst="roundRect">
            <a:avLst>
              <a:gd name="adj" fmla="val 6058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66767" y="4588388"/>
            <a:ext cx="114535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Wednesday</a:t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685055" y="5195887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85055" y="4958143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685055" y="5661421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85055" y="5423677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218039" y="4514701"/>
            <a:ext cx="1005780" cy="1257746"/>
          </a:xfrm>
          <a:prstGeom prst="roundRect">
            <a:avLst>
              <a:gd name="adj" fmla="val 6058"/>
            </a:avLst>
          </a:prstGeom>
          <a:solidFill>
            <a:srgbClr val="EBF1E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310776" y="4578863"/>
            <a:ext cx="1104721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A918C"/>
                </a:solidFill>
                <a:latin typeface="Archivo"/>
              </a:rPr>
              <a:t>Seen at home</a:t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6329064" y="5699521"/>
            <a:ext cx="7837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6329064" y="5461777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48580" y="5873948"/>
            <a:ext cx="5542508" cy="1257895"/>
          </a:xfrm>
          <a:prstGeom prst="roundRect">
            <a:avLst>
              <a:gd name="adj" fmla="val 605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66767" y="5947636"/>
            <a:ext cx="103998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Archivo"/>
              </a:rPr>
              <a:t>Thursday</a:t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685055" y="6555283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85055" y="6317539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685055" y="7020817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85055" y="6783073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6218039" y="5873948"/>
            <a:ext cx="1005780" cy="1257895"/>
          </a:xfrm>
          <a:prstGeom prst="roundRect">
            <a:avLst>
              <a:gd name="adj" fmla="val 6057"/>
            </a:avLst>
          </a:prstGeom>
          <a:solidFill>
            <a:srgbClr val="EAF0F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10776" y="5938111"/>
            <a:ext cx="1104721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A918C"/>
                </a:solidFill>
                <a:latin typeface="Archivo"/>
              </a:rPr>
              <a:t>Seen at home</a:t>
            </a:r>
          </a:p>
        </p:txBody>
      </p:sp>
      <p:cxnSp>
        <p:nvCxnSpPr>
          <p:cNvPr id="56" name="Connector 55"/>
          <p:cNvCxnSpPr/>
          <p:nvPr/>
        </p:nvCxnSpPr>
        <p:spPr>
          <a:xfrm>
            <a:off x="6329064" y="7058917"/>
            <a:ext cx="7837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329064" y="6821173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548580" y="7233344"/>
            <a:ext cx="5542508" cy="1257746"/>
          </a:xfrm>
          <a:prstGeom prst="roundRect">
            <a:avLst>
              <a:gd name="adj" fmla="val 6058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666767" y="7307032"/>
            <a:ext cx="83697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Friday</a:t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685055" y="7914530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685055" y="7676786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685055" y="8380065"/>
            <a:ext cx="526955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85055" y="8142321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6218039" y="7233344"/>
            <a:ext cx="1005780" cy="1257746"/>
          </a:xfrm>
          <a:prstGeom prst="roundRect">
            <a:avLst>
              <a:gd name="adj" fmla="val 6058"/>
            </a:avLst>
          </a:prstGeom>
          <a:solidFill>
            <a:srgbClr val="EBF1E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10776" y="7297507"/>
            <a:ext cx="1104721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A918C"/>
                </a:solidFill>
                <a:latin typeface="Archivo"/>
              </a:rPr>
              <a:t>Seen at home</a:t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6329064" y="8418165"/>
            <a:ext cx="7837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6329064" y="8180421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548580" y="8592591"/>
            <a:ext cx="6675239" cy="962769"/>
          </a:xfrm>
          <a:prstGeom prst="roundRect">
            <a:avLst>
              <a:gd name="adj" fmla="val 7914"/>
            </a:avLst>
          </a:prstGeom>
          <a:solidFill>
            <a:srgbClr val="F5EDD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92217" y="8758404"/>
            <a:ext cx="179245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Archivo"/>
              </a:rPr>
              <a:t>Notes for next week</a:t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710505" y="9175551"/>
            <a:ext cx="63513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710505" y="8937807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710505" y="9431535"/>
            <a:ext cx="63513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710505" y="9193791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3221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Communication Log Pack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599551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Quick Notes Home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357511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Inter"/>
              </a:rPr>
              <a:t>Print, cut along the dashed line, and keep a stack in the folder bin.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7150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56432"/>
            <a:ext cx="6675239" cy="3867001"/>
          </a:xfrm>
          <a:prstGeom prst="roundRect">
            <a:avLst>
              <a:gd name="adj" fmla="val 197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42967" y="1619119"/>
            <a:ext cx="2025669" cy="2739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400" b="1" i="0">
                <a:solidFill>
                  <a:srgbClr val="343B38"/>
                </a:solidFill>
                <a:latin typeface="Inter"/>
              </a:rPr>
              <a:t>A quick note home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46965" y="1704844"/>
            <a:ext cx="71523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Date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5745212" y="1875532"/>
            <a:ext cx="126593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745212" y="1637788"/>
            <a:ext cx="126593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61255" y="2906315"/>
            <a:ext cx="62498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61255" y="2668571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761255" y="3851523"/>
            <a:ext cx="62498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61255" y="3613779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761255" y="4796581"/>
            <a:ext cx="62498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61255" y="4558837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98385" y="4965519"/>
            <a:ext cx="74559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From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226992" y="5136207"/>
            <a:ext cx="178415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226992" y="4898463"/>
            <a:ext cx="17841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548580" y="5501133"/>
            <a:ext cx="6675239" cy="0"/>
          </a:xfrm>
          <a:prstGeom prst="line">
            <a:avLst/>
          </a:prstGeom>
          <a:ln w="9525">
            <a:solidFill>
              <a:srgbClr val="8A918C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548580" y="5688359"/>
            <a:ext cx="6675239" cy="3867001"/>
          </a:xfrm>
          <a:prstGeom prst="roundRect">
            <a:avLst>
              <a:gd name="adj" fmla="val 197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42967" y="5851046"/>
            <a:ext cx="2025669" cy="2739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400" b="1" i="0">
                <a:solidFill>
                  <a:srgbClr val="343B38"/>
                </a:solidFill>
                <a:latin typeface="Inter"/>
              </a:rPr>
              <a:t>A quick note home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46965" y="5936771"/>
            <a:ext cx="71523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Date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745212" y="6107459"/>
            <a:ext cx="126593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745212" y="5869715"/>
            <a:ext cx="126593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761255" y="7138243"/>
            <a:ext cx="62498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61255" y="6900499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761255" y="8083450"/>
            <a:ext cx="62498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761255" y="7845706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761255" y="9028509"/>
            <a:ext cx="624988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61255" y="8790765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798385" y="9197447"/>
            <a:ext cx="74559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From</a:t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5226992" y="9368135"/>
            <a:ext cx="178415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226992" y="9130391"/>
            <a:ext cx="17841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343B38"/>
                </a:solidFill>
                <a:latin typeface="Inter"/>
              </a:defRPr>
            </a:pPr>
            <a:r>
              <a:t>Free from Spectrum Unlocked · spectrumunlocked.com/blog/parent-teacher-communication-log</a:t>
            </a:r>
          </a:p>
          <a:p>
            <a:pPr>
              <a:defRPr sz="1200">
                <a:solidFill>
                  <a:srgbClr val="343B38"/>
                </a:solidFill>
                <a:latin typeface="Inter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343B38"/>
                </a:solidFill>
                <a:latin typeface="Inter"/>
              </a:defRPr>
            </a:pPr>
            <a:r>
              <a:t>Fonts: this edition matches the PDF exactly using Inter and Inter, free Google Fonts. Install them from fonts.google.com before editing or PowerPoint will substitute; the standard edition of this deck needs no installs.</a:t>
            </a:r>
          </a:p>
          <a:p>
            <a:pPr>
              <a:defRPr sz="1200">
                <a:solidFill>
                  <a:srgbClr val="343B38"/>
                </a:solidFill>
                <a:latin typeface="Inter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