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7772400" cy="1005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379035" y="3046827"/>
            <a:ext cx="3389084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FF9F43"/>
                </a:solidFill>
                <a:latin typeface="Baloo 2"/>
              </a:rPr>
              <a:t>Home-school communication templates for special education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3363366"/>
            <a:ext cx="6675239" cy="1219200"/>
          </a:xfrm>
          <a:prstGeom prst="roundRect">
            <a:avLst>
              <a:gd name="adj" fmla="val 3125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52517" y="3326028"/>
            <a:ext cx="6242119" cy="1312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3200" b="1" i="0">
                <a:solidFill>
                  <a:srgbClr val="2D2A32"/>
                </a:solidFill>
                <a:latin typeface="Baloo 2"/>
              </a:rPr>
              <a:t>Parent-Teacher Communication 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13637" y="4710279"/>
            <a:ext cx="4519880" cy="4168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0" i="0">
                <a:solidFill>
                  <a:srgbClr val="8B8598"/>
                </a:solidFill>
                <a:latin typeface="Inter"/>
              </a:rPr>
              <a:t>The daily sheet families actually read, a weekly version for lighter caseloads, and quick note slips for everything in between.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675632" y="5612457"/>
            <a:ext cx="2420987" cy="1371153"/>
          </a:xfrm>
          <a:prstGeom prst="roundRect">
            <a:avLst>
              <a:gd name="adj" fmla="val 15000"/>
            </a:avLst>
          </a:prstGeom>
          <a:solidFill>
            <a:srgbClr val="F0E1F7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2930294" y="5822769"/>
            <a:ext cx="707499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9B59B6"/>
                </a:solidFill>
                <a:latin typeface="Baloo 2"/>
              </a:rPr>
              <a:t>Inside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948582" y="6119812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147137" y="6079944"/>
            <a:ext cx="1922085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D2A32"/>
                </a:solidFill>
                <a:latin typeface="Inter"/>
              </a:rPr>
              <a:t>Daily communication log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948582" y="6386363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FF9F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147137" y="6346495"/>
            <a:ext cx="2069722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D2A32"/>
                </a:solidFill>
                <a:latin typeface="Inter"/>
              </a:rPr>
              <a:t>Weekly communication log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948582" y="6652914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FFC9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147137" y="6613046"/>
            <a:ext cx="1518761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D2A32"/>
                </a:solidFill>
                <a:latin typeface="Inter"/>
              </a:rPr>
              <a:t>Quick notes home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1672" y="9604640"/>
            <a:ext cx="3648045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spectrumunlocked.com/blog/parent-teacher-communication-log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624131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Communication Log Pack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3084611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3343691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Baloo 2"/>
              </a:rPr>
              <a:t>Daily Communication 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167128"/>
            <a:ext cx="3229987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B8598"/>
                </a:solidFill>
                <a:latin typeface="Inter"/>
              </a:rPr>
              <a:t>One sheet per day, home in the folder. Student initials only.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292" y="1514492"/>
            <a:ext cx="64052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Date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853826" y="1713755"/>
            <a:ext cx="133870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53826" y="1476011"/>
            <a:ext cx="133870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26647" y="1514492"/>
            <a:ext cx="79932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Baloo 2"/>
              </a:rPr>
              <a:t>Student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2808982" y="1713755"/>
            <a:ext cx="117990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808982" y="1476011"/>
            <a:ext cx="117990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23003" y="1514492"/>
            <a:ext cx="107614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C93C"/>
                </a:solidFill>
                <a:latin typeface="Baloo 2"/>
              </a:rPr>
              <a:t>Today's mood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4882157" y="1713755"/>
            <a:ext cx="2341662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882157" y="1476011"/>
            <a:ext cx="234166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0292" y="1879568"/>
            <a:ext cx="1664463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What we worked on today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548580" y="2361902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48580" y="212415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548580" y="2654498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48580" y="2416754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548580" y="2947094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48580" y="270935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30292" y="3112906"/>
            <a:ext cx="1142077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Baloo 2"/>
              </a:rPr>
              <a:t>Meals &amp; snacks</a:t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548580" y="3595241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48580" y="3357497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30292" y="3761053"/>
            <a:ext cx="896957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C93C"/>
                </a:solidFill>
                <a:latin typeface="Baloo 2"/>
              </a:rPr>
              <a:t>Bathroom</a:t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548580" y="4243387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48580" y="4005643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30292" y="4409199"/>
            <a:ext cx="1429464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2EBD6B"/>
                </a:solidFill>
                <a:latin typeface="Baloo 2"/>
              </a:rPr>
              <a:t>Sensory &amp; regulation</a:t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548580" y="4891533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48580" y="4653789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548580" y="5184130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48580" y="494638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548580" y="5336530"/>
            <a:ext cx="6675239" cy="1043731"/>
          </a:xfrm>
          <a:prstGeom prst="roundRect">
            <a:avLst>
              <a:gd name="adj" fmla="val 13688"/>
            </a:avLst>
          </a:prstGeom>
          <a:solidFill>
            <a:srgbClr val="F0E1F7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701742" y="5495942"/>
            <a:ext cx="97687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9B59B6"/>
                </a:solidFill>
                <a:latin typeface="Baloo 2"/>
              </a:rPr>
              <a:t>A win today</a:t>
            </a:r>
          </a:p>
        </p:txBody>
      </p:sp>
      <p:cxnSp>
        <p:nvCxnSpPr>
          <p:cNvPr id="36" name="Connector 35"/>
          <p:cNvCxnSpPr/>
          <p:nvPr/>
        </p:nvCxnSpPr>
        <p:spPr>
          <a:xfrm>
            <a:off x="720030" y="5959971"/>
            <a:ext cx="63323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720030" y="5722227"/>
            <a:ext cx="63323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720030" y="6234261"/>
            <a:ext cx="63323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720030" y="5996517"/>
            <a:ext cx="63323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548580" y="6507212"/>
            <a:ext cx="6675239" cy="3048148"/>
          </a:xfrm>
          <a:prstGeom prst="roundRect">
            <a:avLst>
              <a:gd name="adj" fmla="val 15000"/>
            </a:avLst>
          </a:prstGeom>
          <a:solidFill>
            <a:srgbClr val="FFE3E3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701742" y="6599949"/>
            <a:ext cx="2837527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From home (anything we should know tomorrow?)</a:t>
            </a:r>
          </a:p>
        </p:txBody>
      </p:sp>
      <p:cxnSp>
        <p:nvCxnSpPr>
          <p:cNvPr id="42" name="Connector 41"/>
          <p:cNvCxnSpPr/>
          <p:nvPr/>
        </p:nvCxnSpPr>
        <p:spPr>
          <a:xfrm>
            <a:off x="720030" y="7557938"/>
            <a:ext cx="63323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720030" y="7320194"/>
            <a:ext cx="63323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4" name="Connector 43"/>
          <p:cNvCxnSpPr/>
          <p:nvPr/>
        </p:nvCxnSpPr>
        <p:spPr>
          <a:xfrm>
            <a:off x="720030" y="8326487"/>
            <a:ext cx="63323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720030" y="8088743"/>
            <a:ext cx="63323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6" name="Connector 45"/>
          <p:cNvCxnSpPr/>
          <p:nvPr/>
        </p:nvCxnSpPr>
        <p:spPr>
          <a:xfrm>
            <a:off x="720030" y="9095035"/>
            <a:ext cx="63323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720030" y="8857291"/>
            <a:ext cx="63323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205281" y="9210097"/>
            <a:ext cx="1087903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Parent initials</a:t>
            </a:r>
          </a:p>
        </p:txBody>
      </p:sp>
      <p:cxnSp>
        <p:nvCxnSpPr>
          <p:cNvPr id="49" name="Connector 48"/>
          <p:cNvCxnSpPr/>
          <p:nvPr/>
        </p:nvCxnSpPr>
        <p:spPr>
          <a:xfrm>
            <a:off x="5976193" y="9409360"/>
            <a:ext cx="1076176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5976193" y="9171616"/>
            <a:ext cx="10761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21672" y="9604640"/>
            <a:ext cx="3648045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spectrumunlocked.com/blog/parent-teacher-communication-log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624131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Communication Log Pack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3342233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3601313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Baloo 2"/>
              </a:rPr>
              <a:t>Weekly Communication 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167128"/>
            <a:ext cx="37145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B8598"/>
                </a:solidFill>
                <a:latin typeface="Inter"/>
              </a:rPr>
              <a:t>One sheet per week for lighter-touch caseloads. Student initials only.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292" y="1514492"/>
            <a:ext cx="80691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Week of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1020216" y="1713755"/>
            <a:ext cx="278978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020216" y="1476011"/>
            <a:ext cx="278978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44112" y="1514492"/>
            <a:ext cx="79932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Baloo 2"/>
              </a:rPr>
              <a:t>Student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4426446" y="1713755"/>
            <a:ext cx="279737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426446" y="1476011"/>
            <a:ext cx="279737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580" y="1815256"/>
            <a:ext cx="5542508" cy="1250156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76292" y="1869894"/>
            <a:ext cx="797540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Monday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694580" y="2502098"/>
            <a:ext cx="5250508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94580" y="2264354"/>
            <a:ext cx="525050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694580" y="2944862"/>
            <a:ext cx="5250508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94580" y="2707118"/>
            <a:ext cx="525050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218039" y="1815256"/>
            <a:ext cx="1005780" cy="1250156"/>
          </a:xfrm>
          <a:prstGeom prst="roundRect">
            <a:avLst>
              <a:gd name="adj" fmla="val 11428"/>
            </a:avLst>
          </a:prstGeom>
          <a:solidFill>
            <a:srgbClr val="DDF5E7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20301" y="1869894"/>
            <a:ext cx="873740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00" b="1" i="0">
                <a:solidFill>
                  <a:srgbClr val="8B8598"/>
                </a:solidFill>
                <a:latin typeface="Baloo 2"/>
              </a:rPr>
              <a:t>Seen at home</a:t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6338589" y="2982962"/>
            <a:ext cx="76467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338589" y="2745218"/>
            <a:ext cx="76467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48580" y="3166913"/>
            <a:ext cx="5542508" cy="1250156"/>
          </a:xfrm>
          <a:prstGeom prst="roundRect">
            <a:avLst>
              <a:gd name="adj" fmla="val 11428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76292" y="3221551"/>
            <a:ext cx="81703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Baloo 2"/>
              </a:rPr>
              <a:t>Tuesday</a:t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694580" y="3853755"/>
            <a:ext cx="5250508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94580" y="3616011"/>
            <a:ext cx="525050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694580" y="4296519"/>
            <a:ext cx="5250508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694580" y="4058775"/>
            <a:ext cx="525050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218039" y="3166913"/>
            <a:ext cx="1005780" cy="1250156"/>
          </a:xfrm>
          <a:prstGeom prst="roundRect">
            <a:avLst>
              <a:gd name="adj" fmla="val 15000"/>
            </a:avLst>
          </a:prstGeom>
          <a:solidFill>
            <a:srgbClr val="DDEFFC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320301" y="3221551"/>
            <a:ext cx="873740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00" b="1" i="0">
                <a:solidFill>
                  <a:srgbClr val="8B8598"/>
                </a:solidFill>
                <a:latin typeface="Baloo 2"/>
              </a:rPr>
              <a:t>Seen at home</a:t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6338589" y="4334619"/>
            <a:ext cx="76467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6338589" y="4096875"/>
            <a:ext cx="76467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548580" y="4518570"/>
            <a:ext cx="5542508" cy="1250156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76292" y="4573208"/>
            <a:ext cx="972264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C93C"/>
                </a:solidFill>
                <a:latin typeface="Baloo 2"/>
              </a:rPr>
              <a:t>Wednesday</a:t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694580" y="5205412"/>
            <a:ext cx="5250508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94580" y="4967668"/>
            <a:ext cx="525050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694580" y="5648176"/>
            <a:ext cx="5250508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694580" y="5410432"/>
            <a:ext cx="525050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6218039" y="4518570"/>
            <a:ext cx="1005780" cy="1250156"/>
          </a:xfrm>
          <a:prstGeom prst="roundRect">
            <a:avLst>
              <a:gd name="adj" fmla="val 11428"/>
            </a:avLst>
          </a:prstGeom>
          <a:solidFill>
            <a:srgbClr val="DDF5E7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320301" y="4573208"/>
            <a:ext cx="873740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00" b="1" i="0">
                <a:solidFill>
                  <a:srgbClr val="8B8598"/>
                </a:solidFill>
                <a:latin typeface="Baloo 2"/>
              </a:rPr>
              <a:t>Seen at home</a:t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6338589" y="5686276"/>
            <a:ext cx="76467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6338589" y="5448532"/>
            <a:ext cx="76467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548580" y="5870227"/>
            <a:ext cx="5542508" cy="1250156"/>
          </a:xfrm>
          <a:prstGeom prst="roundRect">
            <a:avLst>
              <a:gd name="adj" fmla="val 11428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676292" y="5924865"/>
            <a:ext cx="867340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2EBD6B"/>
                </a:solidFill>
                <a:latin typeface="Baloo 2"/>
              </a:rPr>
              <a:t>Thursday</a:t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694580" y="6557069"/>
            <a:ext cx="5250508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694580" y="6319325"/>
            <a:ext cx="525050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7" name="Connector 46"/>
          <p:cNvCxnSpPr/>
          <p:nvPr/>
        </p:nvCxnSpPr>
        <p:spPr>
          <a:xfrm>
            <a:off x="694580" y="6999833"/>
            <a:ext cx="5250508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694580" y="6762089"/>
            <a:ext cx="525050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6218039" y="5870227"/>
            <a:ext cx="1005780" cy="1250156"/>
          </a:xfrm>
          <a:prstGeom prst="roundRect">
            <a:avLst>
              <a:gd name="adj" fmla="val 15000"/>
            </a:avLst>
          </a:prstGeom>
          <a:solidFill>
            <a:srgbClr val="DDEFFC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6320301" y="5924865"/>
            <a:ext cx="873740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00" b="1" i="0">
                <a:solidFill>
                  <a:srgbClr val="8B8598"/>
                </a:solidFill>
                <a:latin typeface="Baloo 2"/>
              </a:rPr>
              <a:t>Seen at home</a:t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6338589" y="7037933"/>
            <a:ext cx="76467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6338589" y="6800189"/>
            <a:ext cx="76467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548580" y="7221884"/>
            <a:ext cx="5542508" cy="1250156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676292" y="7276522"/>
            <a:ext cx="715833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4FA8E8"/>
                </a:solidFill>
                <a:latin typeface="Baloo 2"/>
              </a:rPr>
              <a:t>Friday</a:t>
            </a:r>
          </a:p>
        </p:txBody>
      </p:sp>
      <p:cxnSp>
        <p:nvCxnSpPr>
          <p:cNvPr id="55" name="Connector 54"/>
          <p:cNvCxnSpPr/>
          <p:nvPr/>
        </p:nvCxnSpPr>
        <p:spPr>
          <a:xfrm>
            <a:off x="694580" y="7908726"/>
            <a:ext cx="5250508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694580" y="7670982"/>
            <a:ext cx="525050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57" name="Connector 56"/>
          <p:cNvCxnSpPr/>
          <p:nvPr/>
        </p:nvCxnSpPr>
        <p:spPr>
          <a:xfrm>
            <a:off x="694580" y="8351490"/>
            <a:ext cx="5250508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694580" y="8113746"/>
            <a:ext cx="525050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6218039" y="7221884"/>
            <a:ext cx="1005780" cy="1250156"/>
          </a:xfrm>
          <a:prstGeom prst="roundRect">
            <a:avLst>
              <a:gd name="adj" fmla="val 11428"/>
            </a:avLst>
          </a:prstGeom>
          <a:solidFill>
            <a:srgbClr val="DDF5E7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6320301" y="7276522"/>
            <a:ext cx="873740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00" b="1" i="0">
                <a:solidFill>
                  <a:srgbClr val="8B8598"/>
                </a:solidFill>
                <a:latin typeface="Baloo 2"/>
              </a:rPr>
              <a:t>Seen at home</a:t>
            </a:r>
          </a:p>
        </p:txBody>
      </p:sp>
      <p:cxnSp>
        <p:nvCxnSpPr>
          <p:cNvPr id="61" name="Connector 60"/>
          <p:cNvCxnSpPr/>
          <p:nvPr/>
        </p:nvCxnSpPr>
        <p:spPr>
          <a:xfrm>
            <a:off x="6338589" y="8389590"/>
            <a:ext cx="76467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6338589" y="8151846"/>
            <a:ext cx="76467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548580" y="8573541"/>
            <a:ext cx="6675239" cy="981819"/>
          </a:xfrm>
          <a:prstGeom prst="roundRect">
            <a:avLst>
              <a:gd name="adj" fmla="val 15000"/>
            </a:avLst>
          </a:prstGeom>
          <a:solidFill>
            <a:srgbClr val="FFF3D0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701742" y="8720304"/>
            <a:ext cx="1388834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Baloo 2"/>
              </a:rPr>
              <a:t>Notes for next week</a:t>
            </a:r>
          </a:p>
        </p:txBody>
      </p:sp>
      <p:cxnSp>
        <p:nvCxnSpPr>
          <p:cNvPr id="65" name="Connector 64"/>
          <p:cNvCxnSpPr/>
          <p:nvPr/>
        </p:nvCxnSpPr>
        <p:spPr>
          <a:xfrm>
            <a:off x="720030" y="9166026"/>
            <a:ext cx="63323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720030" y="8928282"/>
            <a:ext cx="63323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67" name="Connector 66"/>
          <p:cNvCxnSpPr/>
          <p:nvPr/>
        </p:nvCxnSpPr>
        <p:spPr>
          <a:xfrm>
            <a:off x="720030" y="9422010"/>
            <a:ext cx="63323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720030" y="9184266"/>
            <a:ext cx="63323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621672" y="9604640"/>
            <a:ext cx="3648045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spectrumunlocked.com/blog/parent-teacher-communication-log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624131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Communication Log Pack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2276921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2536001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Baloo 2"/>
              </a:rPr>
              <a:t>Quick Notes Home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167128"/>
            <a:ext cx="357511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B8598"/>
                </a:solidFill>
                <a:latin typeface="Inter"/>
              </a:rPr>
              <a:t>Print, cut along the dashed line, and keep a stack in the folder bin.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475630"/>
            <a:ext cx="6675239" cy="3857327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770780" y="1647080"/>
            <a:ext cx="1645443" cy="266700"/>
          </a:xfrm>
          <a:prstGeom prst="roundRect">
            <a:avLst>
              <a:gd name="adj" fmla="val 14285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8692" y="1619267"/>
            <a:ext cx="1904523" cy="3406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400" b="1" i="0">
                <a:solidFill>
                  <a:srgbClr val="2D2A32"/>
                </a:solidFill>
                <a:latin typeface="Baloo 2"/>
              </a:rPr>
              <a:t>A quick note home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37440" y="1695467"/>
            <a:ext cx="64052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Date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5660975" y="1894730"/>
            <a:ext cx="1340644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660975" y="1656986"/>
            <a:ext cx="134064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770780" y="2925514"/>
            <a:ext cx="62308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70780" y="2687770"/>
            <a:ext cx="623083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770780" y="3861048"/>
            <a:ext cx="62308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70780" y="3623304"/>
            <a:ext cx="623083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70780" y="4796581"/>
            <a:ext cx="62308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70780" y="4558837"/>
            <a:ext cx="623083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88860" y="4936944"/>
            <a:ext cx="661213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C93C"/>
                </a:solidFill>
                <a:latin typeface="Baloo 2"/>
              </a:rPr>
              <a:t>From</a:t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5133082" y="5136207"/>
            <a:ext cx="1868537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133082" y="4898463"/>
            <a:ext cx="186853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548580" y="5510658"/>
            <a:ext cx="6675239" cy="0"/>
          </a:xfrm>
          <a:prstGeom prst="line">
            <a:avLst/>
          </a:prstGeom>
          <a:ln w="9525">
            <a:solidFill>
              <a:srgbClr val="8B8598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548580" y="5697884"/>
            <a:ext cx="6675239" cy="3857476"/>
          </a:xfrm>
          <a:prstGeom prst="roundRect">
            <a:avLst>
              <a:gd name="adj" fmla="val 3703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770780" y="5869334"/>
            <a:ext cx="1645443" cy="266700"/>
          </a:xfrm>
          <a:prstGeom prst="roundRect">
            <a:avLst>
              <a:gd name="adj" fmla="val 14285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28692" y="5841521"/>
            <a:ext cx="1904523" cy="3406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400" b="1" i="0">
                <a:solidFill>
                  <a:srgbClr val="2D2A32"/>
                </a:solidFill>
                <a:latin typeface="Baloo 2"/>
              </a:rPr>
              <a:t>A quick note home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337440" y="5917721"/>
            <a:ext cx="64052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Date</a:t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5660975" y="6116984"/>
            <a:ext cx="1340644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660975" y="5879240"/>
            <a:ext cx="134064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770780" y="7147768"/>
            <a:ext cx="62308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770780" y="6910024"/>
            <a:ext cx="623083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770780" y="8083450"/>
            <a:ext cx="62308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770780" y="7845706"/>
            <a:ext cx="623083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770780" y="9018984"/>
            <a:ext cx="62308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770780" y="8781240"/>
            <a:ext cx="623083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788860" y="9159347"/>
            <a:ext cx="661213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C93C"/>
                </a:solidFill>
                <a:latin typeface="Baloo 2"/>
              </a:rPr>
              <a:t>From</a:t>
            </a:r>
          </a:p>
        </p:txBody>
      </p:sp>
      <p:cxnSp>
        <p:nvCxnSpPr>
          <p:cNvPr id="36" name="Connector 35"/>
          <p:cNvCxnSpPr/>
          <p:nvPr/>
        </p:nvCxnSpPr>
        <p:spPr>
          <a:xfrm>
            <a:off x="5133082" y="9358610"/>
            <a:ext cx="1868537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133082" y="9120866"/>
            <a:ext cx="186853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21672" y="9604640"/>
            <a:ext cx="3648045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spectrumunlocked.com/blog/parent-teacher-communication-log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6126480" cy="8229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2D2A32"/>
                </a:solidFill>
                <a:latin typeface="Baloo 2"/>
              </a:defRPr>
            </a:pPr>
            <a:r>
              <a:t>Free from Spectrum Unlocked · spectrumunlocked.com/blog/parent-teacher-communication-log</a:t>
            </a:r>
          </a:p>
          <a:p>
            <a:pPr>
              <a:defRPr sz="1200">
                <a:solidFill>
                  <a:srgbClr val="2D2A32"/>
                </a:solidFill>
                <a:latin typeface="Baloo 2"/>
              </a:defRPr>
            </a:pPr>
            <a:r>
              <a:t>Everything on these slides is a real PowerPoint object: click any text to edit it, or click a line and type into the box sitting on it.</a:t>
            </a:r>
          </a:p>
          <a:p>
            <a:pPr>
              <a:defRPr sz="1200">
                <a:solidFill>
                  <a:srgbClr val="2D2A32"/>
                </a:solidFill>
                <a:latin typeface="Baloo 2"/>
              </a:defRPr>
            </a:pPr>
            <a:r>
              <a:t>Fonts: this edition matches the PDF exactly using Baloo 2 and Inter, free Google Fonts. Install them from fonts.google.com before editing or PowerPoint will substitute; the standard edition of this deck needs no installs.</a:t>
            </a:r>
          </a:p>
          <a:p>
            <a:pPr>
              <a:defRPr sz="1200">
                <a:solidFill>
                  <a:srgbClr val="2D2A32"/>
                </a:solidFill>
                <a:latin typeface="Baloo 2"/>
              </a:defRPr>
            </a:pPr>
            <a:r>
              <a:t>Terms: free for home and classroom use. Not for resale.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