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7772400" cy="10058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009644" y="3089689"/>
            <a:ext cx="4127867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699" b="1" i="0">
                <a:solidFill>
                  <a:srgbClr val="FF5E5B"/>
                </a:solidFill>
                <a:latin typeface="Trebuchet MS"/>
              </a:rPr>
              <a:t>Home-school communication templates for special education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87393" y="3387941"/>
            <a:ext cx="5372516" cy="11692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3200" b="1" i="0">
                <a:solidFill>
                  <a:srgbClr val="232A54"/>
                </a:solidFill>
                <a:latin typeface="Trebuchet MS"/>
              </a:rPr>
              <a:t>Parent-Teacher Communication Log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13637" y="4705516"/>
            <a:ext cx="4519880" cy="4168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50" b="0" i="0">
                <a:solidFill>
                  <a:srgbClr val="7B80A3"/>
                </a:solidFill>
                <a:latin typeface="Calibri"/>
              </a:rPr>
              <a:t>The daily sheet families actually read, a weekly version for lighter caseloads, and quick note slips for everything in between.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685157" y="5607694"/>
            <a:ext cx="2401937" cy="1352103"/>
          </a:xfrm>
          <a:prstGeom prst="roundRect">
            <a:avLst>
              <a:gd name="adj" fmla="val 5635"/>
            </a:avLst>
          </a:prstGeom>
          <a:solidFill>
            <a:srgbClr val="E7EAF6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2930294" y="5846581"/>
            <a:ext cx="769113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1B2A5E"/>
                </a:solidFill>
                <a:latin typeface="Trebuchet MS"/>
              </a:rPr>
              <a:t>Inside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948582" y="6105525"/>
            <a:ext cx="127992" cy="127992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147137" y="6065656"/>
            <a:ext cx="1922085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232A54"/>
                </a:solidFill>
                <a:latin typeface="Calibri"/>
              </a:rPr>
              <a:t>Daily communication log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948582" y="6372076"/>
            <a:ext cx="127992" cy="127992"/>
          </a:xfrm>
          <a:prstGeom prst="roundRect">
            <a:avLst>
              <a:gd name="adj" fmla="val 15000"/>
            </a:avLst>
          </a:prstGeom>
          <a:solidFill>
            <a:srgbClr val="FF5E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147137" y="6332208"/>
            <a:ext cx="2069722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232A54"/>
                </a:solidFill>
                <a:latin typeface="Calibri"/>
              </a:rPr>
              <a:t>Weekly communication log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2948582" y="6638627"/>
            <a:ext cx="127992" cy="127992"/>
          </a:xfrm>
          <a:prstGeom prst="roundRect">
            <a:avLst>
              <a:gd name="adj" fmla="val 15000"/>
            </a:avLst>
          </a:prstGeom>
          <a:solidFill>
            <a:srgbClr val="F2B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147137" y="6598759"/>
            <a:ext cx="1518761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232A54"/>
                </a:solidFill>
                <a:latin typeface="Calibri"/>
              </a:rPr>
              <a:t>Quick notes home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21672" y="9604640"/>
            <a:ext cx="3648045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spectrumunlocked.com/blog/parent-teacher-communication-log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48580" y="502890"/>
            <a:ext cx="6675239" cy="946993"/>
          </a:xfrm>
          <a:prstGeom prst="roundRect">
            <a:avLst>
              <a:gd name="adj" fmla="val 10058"/>
            </a:avLst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2692" y="681353"/>
            <a:ext cx="1865084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FFFF"/>
                </a:solidFill>
                <a:latin typeface="Trebuchet MS"/>
              </a:rPr>
              <a:t>Communication Log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2692" y="859053"/>
            <a:ext cx="3557855" cy="3120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599" b="1" i="0">
                <a:solidFill>
                  <a:srgbClr val="FFFFFF"/>
                </a:solidFill>
                <a:latin typeface="Trebuchet MS"/>
              </a:rPr>
              <a:t>Daily Communication Log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2692" y="1192279"/>
            <a:ext cx="3229987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FFFFFF"/>
                </a:solidFill>
                <a:latin typeface="Calibri"/>
              </a:rPr>
              <a:t>One sheet per day, home in the folder. Student initials only.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0292" y="1679245"/>
            <a:ext cx="684281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19B3A6"/>
                </a:solidFill>
                <a:latin typeface="Trebuchet MS"/>
              </a:rPr>
              <a:t>Date</a:t>
            </a:r>
          </a:p>
        </p:txBody>
      </p:sp>
      <p:cxnSp>
        <p:nvCxnSpPr>
          <p:cNvPr id="8" name="Connector 7"/>
          <p:cNvCxnSpPr/>
          <p:nvPr/>
        </p:nvCxnSpPr>
        <p:spPr>
          <a:xfrm>
            <a:off x="897582" y="1840408"/>
            <a:ext cx="1294953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897582" y="1602664"/>
            <a:ext cx="129495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326647" y="1679245"/>
            <a:ext cx="903059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5E5B"/>
                </a:solidFill>
                <a:latin typeface="Trebuchet MS"/>
              </a:rPr>
              <a:t>Student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2912715" y="1840408"/>
            <a:ext cx="1076176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2912715" y="1602664"/>
            <a:ext cx="107617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123003" y="1679245"/>
            <a:ext cx="1208156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2B33D"/>
                </a:solidFill>
                <a:latin typeface="Trebuchet MS"/>
              </a:rPr>
              <a:t>Today's mood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5014168" y="1840408"/>
            <a:ext cx="2209651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014168" y="1602664"/>
            <a:ext cx="220965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30292" y="2044320"/>
            <a:ext cx="1951404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19B3A6"/>
                </a:solidFill>
                <a:latin typeface="Trebuchet MS"/>
              </a:rPr>
              <a:t>What we worked on today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548580" y="2488555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48580" y="2250811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19" name="Connector 18"/>
          <p:cNvCxnSpPr/>
          <p:nvPr/>
        </p:nvCxnSpPr>
        <p:spPr>
          <a:xfrm>
            <a:off x="548580" y="2781151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48580" y="2543407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21" name="Connector 20"/>
          <p:cNvCxnSpPr/>
          <p:nvPr/>
        </p:nvCxnSpPr>
        <p:spPr>
          <a:xfrm>
            <a:off x="548580" y="3073747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48580" y="2836003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30292" y="3277659"/>
            <a:ext cx="1327517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5E5B"/>
                </a:solidFill>
                <a:latin typeface="Trebuchet MS"/>
              </a:rPr>
              <a:t>Meals &amp; snacks</a:t>
            </a:r>
          </a:p>
        </p:txBody>
      </p:sp>
      <p:cxnSp>
        <p:nvCxnSpPr>
          <p:cNvPr id="24" name="Connector 23"/>
          <p:cNvCxnSpPr/>
          <p:nvPr/>
        </p:nvCxnSpPr>
        <p:spPr>
          <a:xfrm>
            <a:off x="548580" y="3721893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548580" y="3484149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30292" y="3925806"/>
            <a:ext cx="1005304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2B33D"/>
                </a:solidFill>
                <a:latin typeface="Trebuchet MS"/>
              </a:rPr>
              <a:t>Bathroom</a:t>
            </a:r>
          </a:p>
        </p:txBody>
      </p:sp>
      <p:cxnSp>
        <p:nvCxnSpPr>
          <p:cNvPr id="27" name="Connector 26"/>
          <p:cNvCxnSpPr/>
          <p:nvPr/>
        </p:nvCxnSpPr>
        <p:spPr>
          <a:xfrm>
            <a:off x="548580" y="4370040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548580" y="4132296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30292" y="4573952"/>
            <a:ext cx="1717000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C6BD9"/>
                </a:solidFill>
                <a:latin typeface="Trebuchet MS"/>
              </a:rPr>
              <a:t>Sensory &amp; regulation</a:t>
            </a:r>
          </a:p>
        </p:txBody>
      </p:sp>
      <p:cxnSp>
        <p:nvCxnSpPr>
          <p:cNvPr id="30" name="Connector 29"/>
          <p:cNvCxnSpPr/>
          <p:nvPr/>
        </p:nvCxnSpPr>
        <p:spPr>
          <a:xfrm>
            <a:off x="548580" y="5018186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548580" y="4780442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32" name="Connector 31"/>
          <p:cNvCxnSpPr/>
          <p:nvPr/>
        </p:nvCxnSpPr>
        <p:spPr>
          <a:xfrm>
            <a:off x="548580" y="5310782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48580" y="5073038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548580" y="5463182"/>
            <a:ext cx="6675239" cy="1024681"/>
          </a:xfrm>
          <a:prstGeom prst="roundRect">
            <a:avLst>
              <a:gd name="adj" fmla="val 7436"/>
            </a:avLst>
          </a:prstGeom>
          <a:solidFill>
            <a:srgbClr val="E7EAF6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692217" y="5651170"/>
            <a:ext cx="1094303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1B2A5E"/>
                </a:solidFill>
                <a:latin typeface="Trebuchet MS"/>
              </a:rPr>
              <a:t>A win today</a:t>
            </a:r>
          </a:p>
        </p:txBody>
      </p:sp>
      <p:cxnSp>
        <p:nvCxnSpPr>
          <p:cNvPr id="36" name="Connector 35"/>
          <p:cNvCxnSpPr/>
          <p:nvPr/>
        </p:nvCxnSpPr>
        <p:spPr>
          <a:xfrm>
            <a:off x="710505" y="6077098"/>
            <a:ext cx="635138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710505" y="5839354"/>
            <a:ext cx="63513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38" name="Connector 37"/>
          <p:cNvCxnSpPr/>
          <p:nvPr/>
        </p:nvCxnSpPr>
        <p:spPr>
          <a:xfrm>
            <a:off x="710505" y="6351389"/>
            <a:ext cx="635138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710505" y="6113645"/>
            <a:ext cx="63513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548580" y="6614814"/>
            <a:ext cx="6675239" cy="2940546"/>
          </a:xfrm>
          <a:prstGeom prst="roundRect">
            <a:avLst>
              <a:gd name="adj" fmla="val 2591"/>
            </a:avLst>
          </a:prstGeom>
          <a:solidFill>
            <a:srgbClr val="FFE7E6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692217" y="6717077"/>
            <a:ext cx="3418998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5E5B"/>
                </a:solidFill>
                <a:latin typeface="Trebuchet MS"/>
              </a:rPr>
              <a:t>From home (anything we should know tomorrow?)</a:t>
            </a:r>
          </a:p>
        </p:txBody>
      </p:sp>
      <p:cxnSp>
        <p:nvCxnSpPr>
          <p:cNvPr id="42" name="Connector 41"/>
          <p:cNvCxnSpPr/>
          <p:nvPr/>
        </p:nvCxnSpPr>
        <p:spPr>
          <a:xfrm>
            <a:off x="710505" y="7607498"/>
            <a:ext cx="635138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710505" y="7369754"/>
            <a:ext cx="63513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44" name="Connector 43"/>
          <p:cNvCxnSpPr/>
          <p:nvPr/>
        </p:nvCxnSpPr>
        <p:spPr>
          <a:xfrm>
            <a:off x="710505" y="8356103"/>
            <a:ext cx="635138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710505" y="8118359"/>
            <a:ext cx="63513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46" name="Connector 45"/>
          <p:cNvCxnSpPr/>
          <p:nvPr/>
        </p:nvCxnSpPr>
        <p:spPr>
          <a:xfrm>
            <a:off x="710505" y="9104560"/>
            <a:ext cx="635138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710505" y="8866816"/>
            <a:ext cx="63513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5214806" y="9257722"/>
            <a:ext cx="1305788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5E5B"/>
                </a:solidFill>
                <a:latin typeface="Trebuchet MS"/>
              </a:rPr>
              <a:t>Parent initials</a:t>
            </a:r>
          </a:p>
        </p:txBody>
      </p:sp>
      <p:cxnSp>
        <p:nvCxnSpPr>
          <p:cNvPr id="49" name="Connector 48"/>
          <p:cNvCxnSpPr/>
          <p:nvPr/>
        </p:nvCxnSpPr>
        <p:spPr>
          <a:xfrm>
            <a:off x="6203602" y="9418885"/>
            <a:ext cx="858292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6203602" y="9181141"/>
            <a:ext cx="85829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21672" y="9604640"/>
            <a:ext cx="3648045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spectrumunlocked.com/blog/parent-teacher-communication-log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48580" y="502890"/>
            <a:ext cx="6675239" cy="946993"/>
          </a:xfrm>
          <a:prstGeom prst="roundRect">
            <a:avLst>
              <a:gd name="adj" fmla="val 10058"/>
            </a:avLst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2692" y="681353"/>
            <a:ext cx="1865084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FFFF"/>
                </a:solidFill>
                <a:latin typeface="Trebuchet MS"/>
              </a:rPr>
              <a:t>Communication Log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2692" y="859053"/>
            <a:ext cx="3803421" cy="3120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599" b="1" i="0">
                <a:solidFill>
                  <a:srgbClr val="FFFFFF"/>
                </a:solidFill>
                <a:latin typeface="Trebuchet MS"/>
              </a:rPr>
              <a:t>Weekly Communication Log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2692" y="1192279"/>
            <a:ext cx="3714571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FFFFFF"/>
                </a:solidFill>
                <a:latin typeface="Calibri"/>
              </a:rPr>
              <a:t>One sheet per week for lighter-touch caseloads. Student initials only.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0292" y="1679245"/>
            <a:ext cx="882967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19B3A6"/>
                </a:solidFill>
                <a:latin typeface="Trebuchet MS"/>
              </a:rPr>
              <a:t>Week of</a:t>
            </a:r>
          </a:p>
        </p:txBody>
      </p:sp>
      <p:cxnSp>
        <p:nvCxnSpPr>
          <p:cNvPr id="8" name="Connector 7"/>
          <p:cNvCxnSpPr/>
          <p:nvPr/>
        </p:nvCxnSpPr>
        <p:spPr>
          <a:xfrm>
            <a:off x="1096267" y="1840408"/>
            <a:ext cx="2713733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096267" y="1602664"/>
            <a:ext cx="271373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944112" y="1679245"/>
            <a:ext cx="903059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5E5B"/>
                </a:solidFill>
                <a:latin typeface="Trebuchet MS"/>
              </a:rPr>
              <a:t>Student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4530179" y="1840408"/>
            <a:ext cx="2693640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530179" y="1602664"/>
            <a:ext cx="269364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48580" y="1941909"/>
            <a:ext cx="5542508" cy="1228576"/>
          </a:xfrm>
          <a:prstGeom prst="roundRect">
            <a:avLst>
              <a:gd name="adj" fmla="val 6202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66767" y="2006072"/>
            <a:ext cx="859155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19B3A6"/>
                </a:solidFill>
                <a:latin typeface="Trebuchet MS"/>
              </a:rPr>
              <a:t>Monday</a:t>
            </a:r>
          </a:p>
        </p:txBody>
      </p:sp>
      <p:cxnSp>
        <p:nvCxnSpPr>
          <p:cNvPr id="15" name="Connector 14"/>
          <p:cNvCxnSpPr/>
          <p:nvPr/>
        </p:nvCxnSpPr>
        <p:spPr>
          <a:xfrm>
            <a:off x="685055" y="2603748"/>
            <a:ext cx="5269558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685055" y="2366004"/>
            <a:ext cx="526955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685055" y="3059459"/>
            <a:ext cx="5269558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685055" y="2821715"/>
            <a:ext cx="526955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218039" y="1941909"/>
            <a:ext cx="1005780" cy="1228576"/>
          </a:xfrm>
          <a:prstGeom prst="roundRect">
            <a:avLst>
              <a:gd name="adj" fmla="val 6202"/>
            </a:avLst>
          </a:prstGeom>
          <a:solidFill>
            <a:srgbClr val="DFF4F2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10776" y="2006072"/>
            <a:ext cx="1077188" cy="1405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00" b="1" i="0">
                <a:solidFill>
                  <a:srgbClr val="7B80A3"/>
                </a:solidFill>
                <a:latin typeface="Trebuchet MS"/>
              </a:rPr>
              <a:t>Seen at home</a:t>
            </a:r>
          </a:p>
        </p:txBody>
      </p:sp>
      <p:cxnSp>
        <p:nvCxnSpPr>
          <p:cNvPr id="21" name="Connector 20"/>
          <p:cNvCxnSpPr/>
          <p:nvPr/>
        </p:nvCxnSpPr>
        <p:spPr>
          <a:xfrm>
            <a:off x="6329064" y="3097559"/>
            <a:ext cx="78372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6329064" y="2859815"/>
            <a:ext cx="78372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48580" y="3271986"/>
            <a:ext cx="5542508" cy="1228725"/>
          </a:xfrm>
          <a:prstGeom prst="roundRect">
            <a:avLst>
              <a:gd name="adj" fmla="val 6201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66767" y="3336149"/>
            <a:ext cx="897701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5E5B"/>
                </a:solidFill>
                <a:latin typeface="Trebuchet MS"/>
              </a:rPr>
              <a:t>Tuesday</a:t>
            </a:r>
          </a:p>
        </p:txBody>
      </p:sp>
      <p:cxnSp>
        <p:nvCxnSpPr>
          <p:cNvPr id="25" name="Connector 24"/>
          <p:cNvCxnSpPr/>
          <p:nvPr/>
        </p:nvCxnSpPr>
        <p:spPr>
          <a:xfrm>
            <a:off x="685055" y="3933824"/>
            <a:ext cx="5269558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685055" y="3696081"/>
            <a:ext cx="526955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27" name="Connector 26"/>
          <p:cNvCxnSpPr/>
          <p:nvPr/>
        </p:nvCxnSpPr>
        <p:spPr>
          <a:xfrm>
            <a:off x="685055" y="4389685"/>
            <a:ext cx="5269558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685055" y="4151941"/>
            <a:ext cx="526955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6218039" y="3271986"/>
            <a:ext cx="1005780" cy="1228725"/>
          </a:xfrm>
          <a:prstGeom prst="roundRect">
            <a:avLst>
              <a:gd name="adj" fmla="val 6201"/>
            </a:avLst>
          </a:prstGeom>
          <a:solidFill>
            <a:srgbClr val="EDEAFA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310776" y="3336149"/>
            <a:ext cx="1077188" cy="1405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00" b="1" i="0">
                <a:solidFill>
                  <a:srgbClr val="7B80A3"/>
                </a:solidFill>
                <a:latin typeface="Trebuchet MS"/>
              </a:rPr>
              <a:t>Seen at home</a:t>
            </a:r>
          </a:p>
        </p:txBody>
      </p:sp>
      <p:cxnSp>
        <p:nvCxnSpPr>
          <p:cNvPr id="31" name="Connector 30"/>
          <p:cNvCxnSpPr/>
          <p:nvPr/>
        </p:nvCxnSpPr>
        <p:spPr>
          <a:xfrm>
            <a:off x="6329064" y="4427785"/>
            <a:ext cx="78372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6329064" y="4190041"/>
            <a:ext cx="78372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548580" y="4602212"/>
            <a:ext cx="5542508" cy="1228576"/>
          </a:xfrm>
          <a:prstGeom prst="roundRect">
            <a:avLst>
              <a:gd name="adj" fmla="val 6202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666767" y="4666374"/>
            <a:ext cx="1072276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2B33D"/>
                </a:solidFill>
                <a:latin typeface="Trebuchet MS"/>
              </a:rPr>
              <a:t>Wednesday</a:t>
            </a:r>
          </a:p>
        </p:txBody>
      </p:sp>
      <p:cxnSp>
        <p:nvCxnSpPr>
          <p:cNvPr id="35" name="Connector 34"/>
          <p:cNvCxnSpPr/>
          <p:nvPr/>
        </p:nvCxnSpPr>
        <p:spPr>
          <a:xfrm>
            <a:off x="685055" y="5264050"/>
            <a:ext cx="5269558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685055" y="5026306"/>
            <a:ext cx="526955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37" name="Connector 36"/>
          <p:cNvCxnSpPr/>
          <p:nvPr/>
        </p:nvCxnSpPr>
        <p:spPr>
          <a:xfrm>
            <a:off x="685055" y="5719762"/>
            <a:ext cx="5269558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685055" y="5482018"/>
            <a:ext cx="526955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6218039" y="4602212"/>
            <a:ext cx="1005780" cy="1228576"/>
          </a:xfrm>
          <a:prstGeom prst="roundRect">
            <a:avLst>
              <a:gd name="adj" fmla="val 6202"/>
            </a:avLst>
          </a:prstGeom>
          <a:solidFill>
            <a:srgbClr val="DFF4F2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6310776" y="4666374"/>
            <a:ext cx="1077188" cy="1405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00" b="1" i="0">
                <a:solidFill>
                  <a:srgbClr val="7B80A3"/>
                </a:solidFill>
                <a:latin typeface="Trebuchet MS"/>
              </a:rPr>
              <a:t>Seen at home</a:t>
            </a:r>
          </a:p>
        </p:txBody>
      </p:sp>
      <p:cxnSp>
        <p:nvCxnSpPr>
          <p:cNvPr id="41" name="Connector 40"/>
          <p:cNvCxnSpPr/>
          <p:nvPr/>
        </p:nvCxnSpPr>
        <p:spPr>
          <a:xfrm>
            <a:off x="6329064" y="5757862"/>
            <a:ext cx="78372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6329064" y="5520118"/>
            <a:ext cx="78372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548580" y="5932289"/>
            <a:ext cx="5542508" cy="1228725"/>
          </a:xfrm>
          <a:prstGeom prst="roundRect">
            <a:avLst>
              <a:gd name="adj" fmla="val 6201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666767" y="5996451"/>
            <a:ext cx="976580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C6BD9"/>
                </a:solidFill>
                <a:latin typeface="Trebuchet MS"/>
              </a:rPr>
              <a:t>Thursday</a:t>
            </a:r>
          </a:p>
        </p:txBody>
      </p:sp>
      <p:cxnSp>
        <p:nvCxnSpPr>
          <p:cNvPr id="45" name="Connector 44"/>
          <p:cNvCxnSpPr/>
          <p:nvPr/>
        </p:nvCxnSpPr>
        <p:spPr>
          <a:xfrm>
            <a:off x="685055" y="6594127"/>
            <a:ext cx="5269558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685055" y="6356383"/>
            <a:ext cx="526955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47" name="Connector 46"/>
          <p:cNvCxnSpPr/>
          <p:nvPr/>
        </p:nvCxnSpPr>
        <p:spPr>
          <a:xfrm>
            <a:off x="685055" y="7049988"/>
            <a:ext cx="5269558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685055" y="6812244"/>
            <a:ext cx="526955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6218039" y="5932289"/>
            <a:ext cx="1005780" cy="1228725"/>
          </a:xfrm>
          <a:prstGeom prst="roundRect">
            <a:avLst>
              <a:gd name="adj" fmla="val 6201"/>
            </a:avLst>
          </a:prstGeom>
          <a:solidFill>
            <a:srgbClr val="EDEAFA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TextBox 49"/>
          <p:cNvSpPr txBox="1"/>
          <p:nvPr/>
        </p:nvSpPr>
        <p:spPr>
          <a:xfrm>
            <a:off x="6310776" y="5996451"/>
            <a:ext cx="1077188" cy="1405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00" b="1" i="0">
                <a:solidFill>
                  <a:srgbClr val="7B80A3"/>
                </a:solidFill>
                <a:latin typeface="Trebuchet MS"/>
              </a:rPr>
              <a:t>Seen at home</a:t>
            </a:r>
          </a:p>
        </p:txBody>
      </p:sp>
      <p:cxnSp>
        <p:nvCxnSpPr>
          <p:cNvPr id="51" name="Connector 50"/>
          <p:cNvCxnSpPr/>
          <p:nvPr/>
        </p:nvCxnSpPr>
        <p:spPr>
          <a:xfrm>
            <a:off x="6329064" y="7088088"/>
            <a:ext cx="78372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6329064" y="6850344"/>
            <a:ext cx="78372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53" name="Rounded Rectangle 52"/>
          <p:cNvSpPr/>
          <p:nvPr/>
        </p:nvSpPr>
        <p:spPr>
          <a:xfrm>
            <a:off x="548580" y="7262514"/>
            <a:ext cx="5542508" cy="1228576"/>
          </a:xfrm>
          <a:prstGeom prst="roundRect">
            <a:avLst>
              <a:gd name="adj" fmla="val 6202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TextBox 53"/>
          <p:cNvSpPr txBox="1"/>
          <p:nvPr/>
        </p:nvSpPr>
        <p:spPr>
          <a:xfrm>
            <a:off x="666767" y="7326677"/>
            <a:ext cx="792480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19B3A6"/>
                </a:solidFill>
                <a:latin typeface="Trebuchet MS"/>
              </a:rPr>
              <a:t>Friday</a:t>
            </a:r>
          </a:p>
        </p:txBody>
      </p:sp>
      <p:cxnSp>
        <p:nvCxnSpPr>
          <p:cNvPr id="55" name="Connector 54"/>
          <p:cNvCxnSpPr/>
          <p:nvPr/>
        </p:nvCxnSpPr>
        <p:spPr>
          <a:xfrm>
            <a:off x="685055" y="7924353"/>
            <a:ext cx="5269558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685055" y="7686609"/>
            <a:ext cx="526955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57" name="Connector 56"/>
          <p:cNvCxnSpPr/>
          <p:nvPr/>
        </p:nvCxnSpPr>
        <p:spPr>
          <a:xfrm>
            <a:off x="685055" y="8380065"/>
            <a:ext cx="5269558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685055" y="8142321"/>
            <a:ext cx="526955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59" name="Rounded Rectangle 58"/>
          <p:cNvSpPr/>
          <p:nvPr/>
        </p:nvSpPr>
        <p:spPr>
          <a:xfrm>
            <a:off x="6218039" y="7262514"/>
            <a:ext cx="1005780" cy="1228576"/>
          </a:xfrm>
          <a:prstGeom prst="roundRect">
            <a:avLst>
              <a:gd name="adj" fmla="val 6202"/>
            </a:avLst>
          </a:prstGeom>
          <a:solidFill>
            <a:srgbClr val="DFF4F2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TextBox 59"/>
          <p:cNvSpPr txBox="1"/>
          <p:nvPr/>
        </p:nvSpPr>
        <p:spPr>
          <a:xfrm>
            <a:off x="6310776" y="7326677"/>
            <a:ext cx="1077188" cy="1405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00" b="1" i="0">
                <a:solidFill>
                  <a:srgbClr val="7B80A3"/>
                </a:solidFill>
                <a:latin typeface="Trebuchet MS"/>
              </a:rPr>
              <a:t>Seen at home</a:t>
            </a:r>
          </a:p>
        </p:txBody>
      </p:sp>
      <p:cxnSp>
        <p:nvCxnSpPr>
          <p:cNvPr id="61" name="Connector 60"/>
          <p:cNvCxnSpPr/>
          <p:nvPr/>
        </p:nvCxnSpPr>
        <p:spPr>
          <a:xfrm>
            <a:off x="6329064" y="8418165"/>
            <a:ext cx="78372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6329064" y="8180421"/>
            <a:ext cx="78372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63" name="Rounded Rectangle 62"/>
          <p:cNvSpPr/>
          <p:nvPr/>
        </p:nvSpPr>
        <p:spPr>
          <a:xfrm>
            <a:off x="548580" y="8592591"/>
            <a:ext cx="6675239" cy="962769"/>
          </a:xfrm>
          <a:prstGeom prst="roundRect">
            <a:avLst>
              <a:gd name="adj" fmla="val 7914"/>
            </a:avLst>
          </a:prstGeom>
          <a:solidFill>
            <a:srgbClr val="FCF0D8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TextBox 63"/>
          <p:cNvSpPr txBox="1"/>
          <p:nvPr/>
        </p:nvSpPr>
        <p:spPr>
          <a:xfrm>
            <a:off x="692217" y="8767929"/>
            <a:ext cx="1649283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2B33D"/>
                </a:solidFill>
                <a:latin typeface="Trebuchet MS"/>
              </a:rPr>
              <a:t>Notes for next week</a:t>
            </a:r>
          </a:p>
        </p:txBody>
      </p:sp>
      <p:cxnSp>
        <p:nvCxnSpPr>
          <p:cNvPr id="65" name="Connector 64"/>
          <p:cNvCxnSpPr/>
          <p:nvPr/>
        </p:nvCxnSpPr>
        <p:spPr>
          <a:xfrm>
            <a:off x="710505" y="9175551"/>
            <a:ext cx="635138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>
          <a:xfrm>
            <a:off x="710505" y="8937807"/>
            <a:ext cx="63513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67" name="Connector 66"/>
          <p:cNvCxnSpPr/>
          <p:nvPr/>
        </p:nvCxnSpPr>
        <p:spPr>
          <a:xfrm>
            <a:off x="710505" y="9431535"/>
            <a:ext cx="635138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8" name="TextBox 67"/>
          <p:cNvSpPr txBox="1"/>
          <p:nvPr/>
        </p:nvSpPr>
        <p:spPr>
          <a:xfrm>
            <a:off x="710505" y="9193791"/>
            <a:ext cx="63513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621672" y="9604640"/>
            <a:ext cx="3648045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spectrumunlocked.com/blog/parent-teacher-communication-log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48580" y="502890"/>
            <a:ext cx="6675239" cy="946993"/>
          </a:xfrm>
          <a:prstGeom prst="roundRect">
            <a:avLst>
              <a:gd name="adj" fmla="val 10058"/>
            </a:avLst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2692" y="681353"/>
            <a:ext cx="1865084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FFFF"/>
                </a:solidFill>
                <a:latin typeface="Trebuchet MS"/>
              </a:rPr>
              <a:t>Communication Log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2692" y="859053"/>
            <a:ext cx="2613243" cy="3120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599" b="1" i="0">
                <a:solidFill>
                  <a:srgbClr val="FFFFFF"/>
                </a:solidFill>
                <a:latin typeface="Trebuchet MS"/>
              </a:rPr>
              <a:t>Quick Notes Home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2692" y="1192279"/>
            <a:ext cx="3575119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FFFFFF"/>
                </a:solidFill>
                <a:latin typeface="Calibri"/>
              </a:rPr>
              <a:t>Print, cut along the dashed line, and keep a stack in the folder bin.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580" y="1602283"/>
            <a:ext cx="6675239" cy="3794075"/>
          </a:xfrm>
          <a:prstGeom prst="roundRect">
            <a:avLst>
              <a:gd name="adj" fmla="val 2008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2967" y="1764970"/>
            <a:ext cx="2391935" cy="2739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400" b="1" i="0">
                <a:solidFill>
                  <a:srgbClr val="232A54"/>
                </a:solidFill>
                <a:latin typeface="Trebuchet MS"/>
              </a:rPr>
              <a:t>A quick note home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46965" y="1869745"/>
            <a:ext cx="684281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19B3A6"/>
                </a:solidFill>
                <a:latin typeface="Trebuchet MS"/>
              </a:rPr>
              <a:t>Date</a:t>
            </a:r>
          </a:p>
        </p:txBody>
      </p:sp>
      <p:cxnSp>
        <p:nvCxnSpPr>
          <p:cNvPr id="10" name="Connector 9"/>
          <p:cNvCxnSpPr/>
          <p:nvPr/>
        </p:nvCxnSpPr>
        <p:spPr>
          <a:xfrm>
            <a:off x="5714255" y="2030908"/>
            <a:ext cx="12968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714255" y="1793164"/>
            <a:ext cx="129688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12" name="Connector 11"/>
          <p:cNvCxnSpPr/>
          <p:nvPr/>
        </p:nvCxnSpPr>
        <p:spPr>
          <a:xfrm>
            <a:off x="761255" y="3027908"/>
            <a:ext cx="624988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761255" y="2790164"/>
            <a:ext cx="624988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761255" y="3948707"/>
            <a:ext cx="624988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761255" y="3710963"/>
            <a:ext cx="624988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761255" y="4869507"/>
            <a:ext cx="624988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61255" y="4631763"/>
            <a:ext cx="624988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798385" y="5047970"/>
            <a:ext cx="712559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2B33D"/>
                </a:solidFill>
                <a:latin typeface="Trebuchet MS"/>
              </a:rPr>
              <a:t>From</a:t>
            </a:r>
          </a:p>
        </p:txBody>
      </p:sp>
      <p:cxnSp>
        <p:nvCxnSpPr>
          <p:cNvPr id="19" name="Connector 18"/>
          <p:cNvCxnSpPr/>
          <p:nvPr/>
        </p:nvCxnSpPr>
        <p:spPr>
          <a:xfrm>
            <a:off x="5193952" y="5209133"/>
            <a:ext cx="1817192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193952" y="4971389"/>
            <a:ext cx="181719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21" name="Connector 20"/>
          <p:cNvCxnSpPr/>
          <p:nvPr/>
        </p:nvCxnSpPr>
        <p:spPr>
          <a:xfrm>
            <a:off x="548580" y="5574059"/>
            <a:ext cx="6675239" cy="0"/>
          </a:xfrm>
          <a:prstGeom prst="line">
            <a:avLst/>
          </a:prstGeom>
          <a:ln w="9525">
            <a:solidFill>
              <a:srgbClr val="7B80A3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ounded Rectangle 21"/>
          <p:cNvSpPr/>
          <p:nvPr/>
        </p:nvSpPr>
        <p:spPr>
          <a:xfrm>
            <a:off x="548580" y="5761285"/>
            <a:ext cx="6675239" cy="3794075"/>
          </a:xfrm>
          <a:prstGeom prst="roundRect">
            <a:avLst>
              <a:gd name="adj" fmla="val 2008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42967" y="5923972"/>
            <a:ext cx="2391935" cy="2739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400" b="1" i="0">
                <a:solidFill>
                  <a:srgbClr val="232A54"/>
                </a:solidFill>
                <a:latin typeface="Trebuchet MS"/>
              </a:rPr>
              <a:t>A quick note home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346965" y="6028747"/>
            <a:ext cx="684281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19B3A6"/>
                </a:solidFill>
                <a:latin typeface="Trebuchet MS"/>
              </a:rPr>
              <a:t>Date</a:t>
            </a:r>
          </a:p>
        </p:txBody>
      </p:sp>
      <p:cxnSp>
        <p:nvCxnSpPr>
          <p:cNvPr id="25" name="Connector 24"/>
          <p:cNvCxnSpPr/>
          <p:nvPr/>
        </p:nvCxnSpPr>
        <p:spPr>
          <a:xfrm>
            <a:off x="5714255" y="6189910"/>
            <a:ext cx="12968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5714255" y="5952166"/>
            <a:ext cx="129688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27" name="Connector 26"/>
          <p:cNvCxnSpPr/>
          <p:nvPr/>
        </p:nvCxnSpPr>
        <p:spPr>
          <a:xfrm>
            <a:off x="761255" y="7186910"/>
            <a:ext cx="624988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761255" y="6949166"/>
            <a:ext cx="624988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29" name="Connector 28"/>
          <p:cNvCxnSpPr/>
          <p:nvPr/>
        </p:nvCxnSpPr>
        <p:spPr>
          <a:xfrm>
            <a:off x="761255" y="8107709"/>
            <a:ext cx="624988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761255" y="7869965"/>
            <a:ext cx="624988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31" name="Connector 30"/>
          <p:cNvCxnSpPr/>
          <p:nvPr/>
        </p:nvCxnSpPr>
        <p:spPr>
          <a:xfrm>
            <a:off x="761255" y="9028509"/>
            <a:ext cx="624988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761255" y="8790765"/>
            <a:ext cx="624988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798385" y="9206972"/>
            <a:ext cx="712559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2B33D"/>
                </a:solidFill>
                <a:latin typeface="Trebuchet MS"/>
              </a:rPr>
              <a:t>From</a:t>
            </a:r>
          </a:p>
        </p:txBody>
      </p:sp>
      <p:cxnSp>
        <p:nvCxnSpPr>
          <p:cNvPr id="34" name="Connector 33"/>
          <p:cNvCxnSpPr/>
          <p:nvPr/>
        </p:nvCxnSpPr>
        <p:spPr>
          <a:xfrm>
            <a:off x="5193952" y="9368135"/>
            <a:ext cx="1817192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5193952" y="9130391"/>
            <a:ext cx="181719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21672" y="9604640"/>
            <a:ext cx="3648045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spectrumunlocked.com/blog/parent-teacher-communication-log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6126480" cy="8229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>
                <a:solidFill>
                  <a:srgbClr val="232A54"/>
                </a:solidFill>
                <a:latin typeface="Trebuchet MS"/>
              </a:defRPr>
            </a:pPr>
            <a:r>
              <a:t>Free from Spectrum Unlocked · spectrumunlocked.com/blog/parent-teacher-communication-log</a:t>
            </a:r>
          </a:p>
          <a:p>
            <a:pPr>
              <a:defRPr sz="1200">
                <a:solidFill>
                  <a:srgbClr val="232A54"/>
                </a:solidFill>
                <a:latin typeface="Trebuchet MS"/>
              </a:defRPr>
            </a:pPr>
            <a:r>
              <a:t>Everything on these slides is a real PowerPoint object: click any text to edit it, or click a line and type into the box sitting on it.</a:t>
            </a:r>
          </a:p>
          <a:p>
            <a:pPr>
              <a:defRPr sz="1200">
                <a:solidFill>
                  <a:srgbClr val="232A54"/>
                </a:solidFill>
                <a:latin typeface="Trebuchet MS"/>
              </a:defRPr>
            </a:pPr>
            <a:r>
              <a:t>Fonts: this deck uses Trebuchet MS and Calibri, which come with PowerPoint, so it looks right on any computer with no font installs.</a:t>
            </a:r>
          </a:p>
          <a:p>
            <a:pPr>
              <a:defRPr sz="1200">
                <a:solidFill>
                  <a:srgbClr val="232A54"/>
                </a:solidFill>
                <a:latin typeface="Trebuchet MS"/>
              </a:defRPr>
            </a:pPr>
            <a:r>
              <a:t>Terms: free for home and classroom use. Not for resale.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